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3.xml" ContentType="application/vnd.openxmlformats-officedocument.presentationml.slideMaster+xml"/>
  <Override PartName="/ppt/theme/theme14.xml" ContentType="application/vnd.openxmlformats-officedocument.them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9" r:id="rId3"/>
    <p:sldMasterId id="2147483708" r:id="rId4"/>
    <p:sldMasterId id="2147483717" r:id="rId5"/>
    <p:sldMasterId id="2147483726" r:id="rId6"/>
    <p:sldMasterId id="2147483735" r:id="rId7"/>
    <p:sldMasterId id="2147483746" r:id="rId8"/>
    <p:sldMasterId id="2147483760" r:id="rId9"/>
    <p:sldMasterId id="2147483769" r:id="rId10"/>
    <p:sldMasterId id="2147483778" r:id="rId11"/>
    <p:sldMasterId id="2147483787" r:id="rId12"/>
    <p:sldMasterId id="2147483796" r:id="rId13"/>
    <p:sldMasterId id="2147483934" r:id="rId14"/>
  </p:sldMasterIdLst>
  <p:sldIdLst>
    <p:sldId id="275" r:id="rId15"/>
    <p:sldId id="257" r:id="rId16"/>
    <p:sldId id="267" r:id="rId17"/>
    <p:sldId id="258" r:id="rId18"/>
    <p:sldId id="259" r:id="rId19"/>
    <p:sldId id="260" r:id="rId20"/>
    <p:sldId id="265" r:id="rId21"/>
    <p:sldId id="261" r:id="rId22"/>
    <p:sldId id="268" r:id="rId23"/>
    <p:sldId id="269" r:id="rId24"/>
    <p:sldId id="262" r:id="rId25"/>
    <p:sldId id="263" r:id="rId26"/>
    <p:sldId id="270" r:id="rId27"/>
    <p:sldId id="272" r:id="rId28"/>
    <p:sldId id="271" r:id="rId29"/>
    <p:sldId id="264" r:id="rId30"/>
    <p:sldId id="273" r:id="rId31"/>
    <p:sldId id="274" r:id="rId32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652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713" autoAdjust="0"/>
  </p:normalViewPr>
  <p:slideViewPr>
    <p:cSldViewPr snapToGrid="0">
      <p:cViewPr>
        <p:scale>
          <a:sx n="70" d="100"/>
          <a:sy n="70" d="100"/>
        </p:scale>
        <p:origin x="-1974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A9C71-99B7-4994-9DAD-41AEADCD92F4}" type="datetimeFigureOut">
              <a:rPr lang="en-US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7A4AE0-A8D5-4A12-80D5-CE15E79DF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4304F-A8A4-49D9-8BBA-6437BE9A3C97}" type="datetimeFigureOut">
              <a:rPr lang="en-US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E6B8F-5F0F-4467-AFF3-2798DED66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6DB12-F89E-4902-8117-751FC7A020F4}" type="datetimeFigureOut">
              <a:rPr lang="en-US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1EFAD-96FC-435E-A538-A749CCFAA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09119-96E3-4B2F-87A2-3061772EE02D}" type="datetimeFigureOut">
              <a:rPr lang="en-US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818E1-6488-4638-A49E-96772F2BE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E8275-685C-4AFA-8500-5517595D19F9}" type="datetimeFigureOut">
              <a:rPr lang="en-US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EC0C9-E863-4B6F-8E64-88EA1BECD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98B83-4ED0-4C9C-86D0-553F19AC4812}" type="datetimeFigureOut">
              <a:rPr lang="en-US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82948-4730-4748-ACCC-CCE0AA07FD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DCCF4-1CE9-42A5-9E35-09E68B121490}" type="datetimeFigureOut">
              <a:rPr lang="en-US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84757-F12F-45A6-B2B0-807DF7686C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714EF-B6F2-4A2B-B7DE-00CD8F759BAD}" type="datetimeFigureOut">
              <a:rPr lang="en-US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D0F41-E994-4F47-B7DA-37D4AD22AC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8FC58-4DEF-4DD9-BA27-942D083AE819}" type="datetimeFigureOut">
              <a:rPr lang="en-US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B3495-7A80-4B29-8385-E6066815A9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AF9F-89FB-4848-B5E0-4F9DA1ADDABF}" type="datetimeFigureOut">
              <a:rPr lang="en-US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D04D0-8774-4CA2-9C38-D07BEE0B7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4622C-2902-4B7C-B08A-47EF90E4AD24}" type="datetimeFigureOut">
              <a:rPr lang="en-US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50CB48-1A21-4F62-98D1-68657E454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4FD6B-6572-4E98-978A-D5AF0C7B7D46}" type="datetimeFigureOut">
              <a:rPr lang="en-US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B1A58-12CC-4061-B6D1-5E292C745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F9FBB-04AD-4CA5-94A6-02E9337785BB}" type="datetimeFigureOut">
              <a:rPr lang="en-US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6B8DA-A8BB-4382-962A-B4E9113196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7B154-5F10-4FD3-ACA8-52074679AD67}" type="datetimeFigureOut">
              <a:rPr lang="en-US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330E4-BDC2-4E16-80B2-760012B0BC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42EE2-3041-496C-A824-75E07595D68B}" type="datetimeFigureOut">
              <a:rPr lang="en-US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1ED9F-9891-4EE7-AC0D-A7D4FB5231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C9C2C-E19A-48A3-B12C-2BD3C54A6E0F}" type="datetimeFigureOut">
              <a:rPr lang="en-US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F4B378-1ADB-4FA8-89C1-C841C8434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AB5AE-D914-47AD-BC1A-9A0E7E1D679D}" type="datetimeFigureOut">
              <a:rPr lang="en-US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BC0FC-A3E0-4FA0-93E2-9E471448F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53D66-D11F-4343-8CE5-AAAC4FDBCDD0}" type="datetimeFigureOut">
              <a:rPr lang="en-US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60909-D73B-4E4C-B064-EDDB9C62C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17F34-3623-4287-B424-673169FD5108}" type="datetimeFigureOut">
              <a:rPr lang="en-US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41DEA-4A94-47B8-BC09-F114A8471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E4FC1-D528-4D77-9C46-71F5448EC1DF}" type="datetimeFigureOut">
              <a:rPr lang="en-US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EA8EB-57FC-4492-ABD5-622E426C9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2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65113"/>
            <a:ext cx="82296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50963"/>
            <a:ext cx="8229600" cy="504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77000"/>
            <a:ext cx="365125" cy="244475"/>
          </a:xfrm>
          <a:prstGeom prst="rect">
            <a:avLst/>
          </a:prstGeom>
        </p:spPr>
        <p:txBody>
          <a:bodyPr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bg1"/>
                </a:solidFill>
                <a:latin typeface="Segoe Semibold" pitchFamily="34" charset="0"/>
              </a:defRPr>
            </a:lvl1pPr>
          </a:lstStyle>
          <a:p>
            <a:pPr>
              <a:defRPr/>
            </a:pPr>
            <a:fld id="{3065C791-9963-427A-B94B-82CD90F81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4" descr="C:\Documents and Settings\Pennie\My Documents\Brian Marble IE Template 2010\flare-FADED.png"/>
          <p:cNvPicPr>
            <a:picLocks noChangeAspect="1" noChangeArrowheads="1"/>
          </p:cNvPicPr>
          <p:nvPr userDrawn="1"/>
        </p:nvPicPr>
        <p:blipFill>
          <a:blip r:embed="rId7" cstate="print"/>
          <a:srcRect l="26424" b="54935"/>
          <a:stretch>
            <a:fillRect/>
          </a:stretch>
        </p:blipFill>
        <p:spPr bwMode="auto">
          <a:xfrm>
            <a:off x="0" y="3433763"/>
            <a:ext cx="5443538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Segoe Ligh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bg1"/>
        </a:buClr>
        <a:buFont typeface="Arial" charset="0"/>
        <a:buChar char="•"/>
        <a:defRPr sz="2400" kern="1200">
          <a:solidFill>
            <a:schemeClr val="bg1"/>
          </a:solidFill>
          <a:latin typeface="Segoe Ligh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•"/>
        <a:defRPr sz="2000" kern="1200">
          <a:solidFill>
            <a:schemeClr val="bg1"/>
          </a:solidFill>
          <a:latin typeface="Segoe Ligh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•"/>
        <a:defRPr kern="1200">
          <a:solidFill>
            <a:schemeClr val="bg1"/>
          </a:solidFill>
          <a:latin typeface="Segoe Ligh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•"/>
        <a:defRPr sz="1600" kern="1200">
          <a:solidFill>
            <a:schemeClr val="bg1"/>
          </a:solidFill>
          <a:latin typeface="Segoe Ligh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•"/>
        <a:defRPr sz="1600" kern="1200">
          <a:solidFill>
            <a:schemeClr val="bg1"/>
          </a:solidFill>
          <a:latin typeface="Segoe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65113"/>
            <a:ext cx="82296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50963"/>
            <a:ext cx="8229600" cy="504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77000"/>
            <a:ext cx="365125" cy="244475"/>
          </a:xfrm>
          <a:prstGeom prst="rect">
            <a:avLst/>
          </a:prstGeom>
        </p:spPr>
        <p:txBody>
          <a:bodyPr anchor="b"/>
          <a:lstStyle>
            <a:lvl1pPr algn="l">
              <a:defRPr sz="700" smtClean="0">
                <a:solidFill>
                  <a:schemeClr val="bg1"/>
                </a:solidFill>
                <a:latin typeface="Segoe Semibold" pitchFamily="34" charset="0"/>
              </a:defRPr>
            </a:lvl1pPr>
          </a:lstStyle>
          <a:p>
            <a:pPr>
              <a:defRPr/>
            </a:pPr>
            <a:fld id="{2F6AAB91-FFD1-4032-B72B-27028B8B45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Segoe Ligh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9pPr>
    </p:titleStyle>
    <p:bodyStyle>
      <a:lvl1pPr marL="342900" indent="-342900" algn="l" rtl="0" fontAlgn="base">
        <a:lnSpc>
          <a:spcPct val="90000"/>
        </a:lnSpc>
        <a:spcBef>
          <a:spcPts val="900"/>
        </a:spcBef>
        <a:spcAft>
          <a:spcPct val="0"/>
        </a:spcAft>
        <a:buClr>
          <a:schemeClr val="bg1"/>
        </a:buClr>
        <a:buFont typeface="Arial" charset="0"/>
        <a:buChar char="•"/>
        <a:defRPr sz="2400" kern="1200">
          <a:solidFill>
            <a:schemeClr val="bg1"/>
          </a:solidFill>
          <a:latin typeface="Segoe Ligh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•"/>
        <a:defRPr sz="2000" kern="1200">
          <a:solidFill>
            <a:schemeClr val="bg1"/>
          </a:solidFill>
          <a:latin typeface="Segoe Ligh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•"/>
        <a:defRPr kern="1200">
          <a:solidFill>
            <a:schemeClr val="bg1"/>
          </a:solidFill>
          <a:latin typeface="Segoe Ligh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•"/>
        <a:defRPr sz="1600" kern="1200">
          <a:solidFill>
            <a:schemeClr val="bg1"/>
          </a:solidFill>
          <a:latin typeface="Segoe Ligh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•"/>
        <a:defRPr sz="1600" kern="1200">
          <a:solidFill>
            <a:schemeClr val="bg1"/>
          </a:solidFill>
          <a:latin typeface="Segoe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65113"/>
            <a:ext cx="82296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50963"/>
            <a:ext cx="8229600" cy="504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77000"/>
            <a:ext cx="365125" cy="244475"/>
          </a:xfrm>
          <a:prstGeom prst="rect">
            <a:avLst/>
          </a:prstGeom>
        </p:spPr>
        <p:txBody>
          <a:bodyPr anchor="b"/>
          <a:lstStyle>
            <a:lvl1pPr algn="l">
              <a:defRPr sz="700" smtClean="0">
                <a:solidFill>
                  <a:schemeClr val="bg1"/>
                </a:solidFill>
                <a:latin typeface="Segoe Semibold" pitchFamily="34" charset="0"/>
              </a:defRPr>
            </a:lvl1pPr>
          </a:lstStyle>
          <a:p>
            <a:pPr>
              <a:defRPr/>
            </a:pPr>
            <a:fld id="{CD2337BB-0FBA-4B6C-89C3-8AA98E44A3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Segoe Ligh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9pPr>
    </p:titleStyle>
    <p:bodyStyle>
      <a:lvl1pPr marL="342900" indent="-342900" algn="l" rtl="0" fontAlgn="base">
        <a:lnSpc>
          <a:spcPct val="90000"/>
        </a:lnSpc>
        <a:spcBef>
          <a:spcPts val="900"/>
        </a:spcBef>
        <a:spcAft>
          <a:spcPct val="0"/>
        </a:spcAft>
        <a:buClr>
          <a:schemeClr val="bg1"/>
        </a:buClr>
        <a:buFont typeface="Arial" charset="0"/>
        <a:buChar char="•"/>
        <a:defRPr sz="2400" kern="1200">
          <a:solidFill>
            <a:schemeClr val="bg1"/>
          </a:solidFill>
          <a:latin typeface="Segoe Ligh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•"/>
        <a:defRPr sz="2000" kern="1200">
          <a:solidFill>
            <a:schemeClr val="bg1"/>
          </a:solidFill>
          <a:latin typeface="Segoe Ligh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•"/>
        <a:defRPr kern="1200">
          <a:solidFill>
            <a:schemeClr val="bg1"/>
          </a:solidFill>
          <a:latin typeface="Segoe Ligh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•"/>
        <a:defRPr sz="1600" kern="1200">
          <a:solidFill>
            <a:schemeClr val="bg1"/>
          </a:solidFill>
          <a:latin typeface="Segoe Ligh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•"/>
        <a:defRPr sz="1600" kern="1200">
          <a:solidFill>
            <a:schemeClr val="bg1"/>
          </a:solidFill>
          <a:latin typeface="Segoe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767156"/>
            </a:gs>
            <a:gs pos="50000">
              <a:srgbClr val="3A382A"/>
            </a:gs>
            <a:gs pos="100000">
              <a:srgbClr val="343226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65113"/>
            <a:ext cx="82296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50963"/>
            <a:ext cx="8229600" cy="504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77000"/>
            <a:ext cx="365125" cy="244475"/>
          </a:xfrm>
          <a:prstGeom prst="rect">
            <a:avLst/>
          </a:prstGeom>
        </p:spPr>
        <p:txBody>
          <a:bodyPr anchor="b"/>
          <a:lstStyle>
            <a:lvl1pPr algn="l">
              <a:defRPr sz="700" smtClean="0">
                <a:solidFill>
                  <a:schemeClr val="bg1"/>
                </a:solidFill>
                <a:latin typeface="Segoe Semibold" pitchFamily="34" charset="0"/>
              </a:defRPr>
            </a:lvl1pPr>
          </a:lstStyle>
          <a:p>
            <a:pPr>
              <a:defRPr/>
            </a:pPr>
            <a:fld id="{6E9801F9-91F8-4CDF-B94F-E33FE86D93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Segoe Ligh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9pPr>
    </p:titleStyle>
    <p:bodyStyle>
      <a:lvl1pPr marL="342900" indent="-342900" algn="l" rtl="0" fontAlgn="base">
        <a:lnSpc>
          <a:spcPct val="90000"/>
        </a:lnSpc>
        <a:spcBef>
          <a:spcPts val="900"/>
        </a:spcBef>
        <a:spcAft>
          <a:spcPct val="0"/>
        </a:spcAft>
        <a:buClr>
          <a:schemeClr val="bg1"/>
        </a:buClr>
        <a:buFont typeface="Arial" charset="0"/>
        <a:buChar char="•"/>
        <a:defRPr sz="2400" kern="1200">
          <a:solidFill>
            <a:schemeClr val="bg1"/>
          </a:solidFill>
          <a:latin typeface="Segoe Ligh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•"/>
        <a:defRPr sz="2000" kern="1200">
          <a:solidFill>
            <a:schemeClr val="bg1"/>
          </a:solidFill>
          <a:latin typeface="Segoe Ligh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•"/>
        <a:defRPr kern="1200">
          <a:solidFill>
            <a:schemeClr val="bg1"/>
          </a:solidFill>
          <a:latin typeface="Segoe Ligh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•"/>
        <a:defRPr sz="1600" kern="1200">
          <a:solidFill>
            <a:schemeClr val="bg1"/>
          </a:solidFill>
          <a:latin typeface="Segoe Ligh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•"/>
        <a:defRPr sz="1600" kern="1200">
          <a:solidFill>
            <a:schemeClr val="bg1"/>
          </a:solidFill>
          <a:latin typeface="Segoe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65113"/>
            <a:ext cx="82296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50963"/>
            <a:ext cx="8229600" cy="504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77000"/>
            <a:ext cx="365125" cy="244475"/>
          </a:xfrm>
          <a:prstGeom prst="rect">
            <a:avLst/>
          </a:prstGeom>
        </p:spPr>
        <p:txBody>
          <a:bodyPr anchor="b"/>
          <a:lstStyle>
            <a:lvl1pPr algn="l">
              <a:defRPr sz="70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Semibold" pitchFamily="34" charset="0"/>
              </a:defRPr>
            </a:lvl1pPr>
          </a:lstStyle>
          <a:p>
            <a:pPr>
              <a:defRPr/>
            </a:pPr>
            <a:fld id="{4FCB7B56-C74C-4CF4-85D3-E713FDCD06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rgbClr val="595959"/>
          </a:solidFill>
          <a:latin typeface="Segoe Ligh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Segoe Light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Segoe Light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Segoe Light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Segoe Light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Segoe Light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Segoe Light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Segoe Light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Segoe Light"/>
        </a:defRPr>
      </a:lvl9pPr>
    </p:titleStyle>
    <p:bodyStyle>
      <a:lvl1pPr marL="342900" indent="-342900" algn="l" rtl="0" fontAlgn="base">
        <a:lnSpc>
          <a:spcPct val="90000"/>
        </a:lnSpc>
        <a:spcBef>
          <a:spcPts val="900"/>
        </a:spcBef>
        <a:spcAft>
          <a:spcPct val="0"/>
        </a:spcAft>
        <a:buClr>
          <a:srgbClr val="595959"/>
        </a:buClr>
        <a:buFont typeface="Arial" charset="0"/>
        <a:buChar char="•"/>
        <a:defRPr sz="2400" kern="1200">
          <a:solidFill>
            <a:srgbClr val="595959"/>
          </a:solidFill>
          <a:latin typeface="Segoe Ligh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 sz="2000" kern="1200">
          <a:solidFill>
            <a:srgbClr val="595959"/>
          </a:solidFill>
          <a:latin typeface="Segoe Ligh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 kern="1200">
          <a:solidFill>
            <a:srgbClr val="595959"/>
          </a:solidFill>
          <a:latin typeface="Segoe Ligh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 sz="1600" kern="1200">
          <a:solidFill>
            <a:srgbClr val="595959"/>
          </a:solidFill>
          <a:latin typeface="Segoe Ligh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 sz="1600" kern="1200">
          <a:solidFill>
            <a:srgbClr val="595959"/>
          </a:solidFill>
          <a:latin typeface="Segoe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66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49DCB93-ED0A-4CC0-A98D-71A6CDAF667F}" type="datetimeFigureOut">
              <a:rPr lang="en-US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712283E-9553-42F5-AD9A-8AB506773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66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57" r:id="rId2"/>
    <p:sldLayoutId id="2147483972" r:id="rId3"/>
    <p:sldLayoutId id="2147483973" r:id="rId4"/>
    <p:sldLayoutId id="2147483974" r:id="rId5"/>
    <p:sldLayoutId id="2147483975" r:id="rId6"/>
    <p:sldLayoutId id="2147483958" r:id="rId7"/>
    <p:sldLayoutId id="2147483976" r:id="rId8"/>
    <p:sldLayoutId id="2147483977" r:id="rId9"/>
    <p:sldLayoutId id="2147483978" r:id="rId10"/>
    <p:sldLayoutId id="2147483979" r:id="rId11"/>
    <p:sldLayoutId id="2147483980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65113"/>
            <a:ext cx="82296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50963"/>
            <a:ext cx="8229600" cy="504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77000"/>
            <a:ext cx="365125" cy="244475"/>
          </a:xfrm>
          <a:prstGeom prst="rect">
            <a:avLst/>
          </a:prstGeom>
        </p:spPr>
        <p:txBody>
          <a:bodyPr anchor="b"/>
          <a:lstStyle>
            <a:lvl1pPr algn="l">
              <a:defRPr sz="700" smtClean="0">
                <a:solidFill>
                  <a:schemeClr val="bg1"/>
                </a:solidFill>
                <a:latin typeface="Segoe Semibold" pitchFamily="34" charset="0"/>
              </a:defRPr>
            </a:lvl1pPr>
          </a:lstStyle>
          <a:p>
            <a:pPr>
              <a:defRPr/>
            </a:pPr>
            <a:fld id="{0DCC58F4-0B07-4529-B3B1-E39BDD25D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49" name="Picture 4" descr="C:\Documents and Settings\Pennie\My Documents\Brian Marble IE Template 2010\flare-FADED.png"/>
          <p:cNvPicPr>
            <a:picLocks noChangeAspect="1" noChangeArrowheads="1"/>
          </p:cNvPicPr>
          <p:nvPr userDrawn="1"/>
        </p:nvPicPr>
        <p:blipFill>
          <a:blip r:embed="rId7" cstate="print"/>
          <a:srcRect l="26424" b="54935"/>
          <a:stretch>
            <a:fillRect/>
          </a:stretch>
        </p:blipFill>
        <p:spPr bwMode="auto">
          <a:xfrm>
            <a:off x="0" y="3433763"/>
            <a:ext cx="5443538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Segoe Ligh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9pPr>
    </p:titleStyle>
    <p:bodyStyle>
      <a:lvl1pPr marL="342900" indent="-342900" algn="l" rtl="0" fontAlgn="base">
        <a:lnSpc>
          <a:spcPct val="90000"/>
        </a:lnSpc>
        <a:spcBef>
          <a:spcPts val="900"/>
        </a:spcBef>
        <a:spcAft>
          <a:spcPct val="0"/>
        </a:spcAft>
        <a:buClr>
          <a:schemeClr val="bg1"/>
        </a:buClr>
        <a:buFont typeface="Arial" charset="0"/>
        <a:buChar char="•"/>
        <a:defRPr sz="2400" kern="1200">
          <a:solidFill>
            <a:schemeClr val="bg1"/>
          </a:solidFill>
          <a:latin typeface="Segoe Ligh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•"/>
        <a:defRPr sz="2000" kern="1200">
          <a:solidFill>
            <a:schemeClr val="bg1"/>
          </a:solidFill>
          <a:latin typeface="Segoe Ligh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•"/>
        <a:defRPr kern="1200">
          <a:solidFill>
            <a:schemeClr val="bg1"/>
          </a:solidFill>
          <a:latin typeface="Segoe Ligh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•"/>
        <a:defRPr sz="1600" kern="1200">
          <a:solidFill>
            <a:schemeClr val="bg1"/>
          </a:solidFill>
          <a:latin typeface="Segoe Ligh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•"/>
        <a:defRPr sz="1600" kern="1200">
          <a:solidFill>
            <a:schemeClr val="bg1"/>
          </a:solidFill>
          <a:latin typeface="Segoe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65113"/>
            <a:ext cx="82296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50963"/>
            <a:ext cx="8229600" cy="504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77000"/>
            <a:ext cx="365125" cy="244475"/>
          </a:xfrm>
          <a:prstGeom prst="rect">
            <a:avLst/>
          </a:prstGeom>
        </p:spPr>
        <p:txBody>
          <a:bodyPr anchor="b"/>
          <a:lstStyle>
            <a:lvl1pPr algn="l">
              <a:defRPr sz="700" smtClean="0">
                <a:solidFill>
                  <a:schemeClr val="bg1"/>
                </a:solidFill>
                <a:latin typeface="Segoe Semibold" pitchFamily="34" charset="0"/>
              </a:defRPr>
            </a:lvl1pPr>
          </a:lstStyle>
          <a:p>
            <a:pPr>
              <a:defRPr/>
            </a:pPr>
            <a:fld id="{3864B054-DA65-45DB-8DE5-65FAC86CA7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Segoe Ligh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9pPr>
    </p:titleStyle>
    <p:bodyStyle>
      <a:lvl1pPr marL="342900" indent="-342900" algn="l" rtl="0" fontAlgn="base">
        <a:lnSpc>
          <a:spcPct val="90000"/>
        </a:lnSpc>
        <a:spcBef>
          <a:spcPts val="900"/>
        </a:spcBef>
        <a:spcAft>
          <a:spcPct val="0"/>
        </a:spcAft>
        <a:buClr>
          <a:schemeClr val="bg1"/>
        </a:buClr>
        <a:buFont typeface="Arial" charset="0"/>
        <a:buChar char="•"/>
        <a:defRPr sz="2400" kern="1200">
          <a:solidFill>
            <a:schemeClr val="bg1"/>
          </a:solidFill>
          <a:latin typeface="Segoe Ligh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•"/>
        <a:defRPr sz="2000" kern="1200">
          <a:solidFill>
            <a:schemeClr val="bg1"/>
          </a:solidFill>
          <a:latin typeface="Segoe Ligh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•"/>
        <a:defRPr kern="1200">
          <a:solidFill>
            <a:schemeClr val="bg1"/>
          </a:solidFill>
          <a:latin typeface="Segoe Ligh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•"/>
        <a:defRPr sz="1600" kern="1200">
          <a:solidFill>
            <a:schemeClr val="bg1"/>
          </a:solidFill>
          <a:latin typeface="Segoe Ligh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•"/>
        <a:defRPr sz="1600" kern="1200">
          <a:solidFill>
            <a:schemeClr val="bg1"/>
          </a:solidFill>
          <a:latin typeface="Segoe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65113"/>
            <a:ext cx="82296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50963"/>
            <a:ext cx="8229600" cy="504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77000"/>
            <a:ext cx="365125" cy="244475"/>
          </a:xfrm>
          <a:prstGeom prst="rect">
            <a:avLst/>
          </a:prstGeom>
        </p:spPr>
        <p:txBody>
          <a:bodyPr anchor="b"/>
          <a:lstStyle>
            <a:lvl1pPr algn="l">
              <a:defRPr sz="700" smtClean="0">
                <a:solidFill>
                  <a:schemeClr val="bg1"/>
                </a:solidFill>
                <a:latin typeface="Segoe Semibold" pitchFamily="34" charset="0"/>
              </a:defRPr>
            </a:lvl1pPr>
          </a:lstStyle>
          <a:p>
            <a:pPr>
              <a:defRPr/>
            </a:pPr>
            <a:fld id="{E5AD5E78-56BE-4729-AD4D-1BC4800590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Segoe Ligh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9pPr>
    </p:titleStyle>
    <p:bodyStyle>
      <a:lvl1pPr marL="342900" indent="-342900" algn="l" rtl="0" fontAlgn="base">
        <a:lnSpc>
          <a:spcPct val="90000"/>
        </a:lnSpc>
        <a:spcBef>
          <a:spcPts val="900"/>
        </a:spcBef>
        <a:spcAft>
          <a:spcPct val="0"/>
        </a:spcAft>
        <a:buClr>
          <a:schemeClr val="bg1"/>
        </a:buClr>
        <a:buFont typeface="Arial" charset="0"/>
        <a:buChar char="•"/>
        <a:defRPr sz="2400" kern="1200">
          <a:solidFill>
            <a:schemeClr val="bg1"/>
          </a:solidFill>
          <a:latin typeface="Segoe Ligh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•"/>
        <a:defRPr sz="2000" kern="1200">
          <a:solidFill>
            <a:schemeClr val="bg1"/>
          </a:solidFill>
          <a:latin typeface="Segoe Ligh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•"/>
        <a:defRPr kern="1200">
          <a:solidFill>
            <a:schemeClr val="bg1"/>
          </a:solidFill>
          <a:latin typeface="Segoe Ligh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•"/>
        <a:defRPr sz="1600" kern="1200">
          <a:solidFill>
            <a:schemeClr val="bg1"/>
          </a:solidFill>
          <a:latin typeface="Segoe Ligh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•"/>
        <a:defRPr sz="1600" kern="1200">
          <a:solidFill>
            <a:schemeClr val="bg1"/>
          </a:solidFill>
          <a:latin typeface="Segoe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65113"/>
            <a:ext cx="82296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50963"/>
            <a:ext cx="8229600" cy="504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77000"/>
            <a:ext cx="365125" cy="244475"/>
          </a:xfrm>
          <a:prstGeom prst="rect">
            <a:avLst/>
          </a:prstGeom>
        </p:spPr>
        <p:txBody>
          <a:bodyPr anchor="b"/>
          <a:lstStyle>
            <a:lvl1pPr algn="l">
              <a:defRPr sz="700" smtClean="0">
                <a:solidFill>
                  <a:schemeClr val="bg1"/>
                </a:solidFill>
                <a:latin typeface="Segoe Semibold" pitchFamily="34" charset="0"/>
              </a:defRPr>
            </a:lvl1pPr>
          </a:lstStyle>
          <a:p>
            <a:pPr>
              <a:defRPr/>
            </a:pPr>
            <a:fld id="{2C4B5F7C-7A90-4DA5-BDFA-D79B78CC0E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Segoe Ligh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9pPr>
    </p:titleStyle>
    <p:bodyStyle>
      <a:lvl1pPr marL="342900" indent="-342900" algn="l" rtl="0" fontAlgn="base">
        <a:lnSpc>
          <a:spcPct val="90000"/>
        </a:lnSpc>
        <a:spcBef>
          <a:spcPts val="900"/>
        </a:spcBef>
        <a:spcAft>
          <a:spcPct val="0"/>
        </a:spcAft>
        <a:buClr>
          <a:schemeClr val="bg1"/>
        </a:buClr>
        <a:buFont typeface="Arial" charset="0"/>
        <a:buChar char="•"/>
        <a:defRPr sz="2400" kern="1200">
          <a:solidFill>
            <a:schemeClr val="bg1"/>
          </a:solidFill>
          <a:latin typeface="Segoe Ligh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•"/>
        <a:defRPr sz="2000" kern="1200">
          <a:solidFill>
            <a:schemeClr val="bg1"/>
          </a:solidFill>
          <a:latin typeface="Segoe Ligh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•"/>
        <a:defRPr kern="1200">
          <a:solidFill>
            <a:schemeClr val="bg1"/>
          </a:solidFill>
          <a:latin typeface="Segoe Ligh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•"/>
        <a:defRPr sz="1600" kern="1200">
          <a:solidFill>
            <a:schemeClr val="bg1"/>
          </a:solidFill>
          <a:latin typeface="Segoe Ligh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•"/>
        <a:defRPr sz="1600" kern="1200">
          <a:solidFill>
            <a:schemeClr val="bg1"/>
          </a:solidFill>
          <a:latin typeface="Segoe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767156"/>
            </a:gs>
            <a:gs pos="50000">
              <a:srgbClr val="3A382A"/>
            </a:gs>
            <a:gs pos="100000">
              <a:srgbClr val="343226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65113"/>
            <a:ext cx="82296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50963"/>
            <a:ext cx="8229600" cy="504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77000"/>
            <a:ext cx="365125" cy="244475"/>
          </a:xfrm>
          <a:prstGeom prst="rect">
            <a:avLst/>
          </a:prstGeom>
        </p:spPr>
        <p:txBody>
          <a:bodyPr anchor="b"/>
          <a:lstStyle>
            <a:lvl1pPr algn="l">
              <a:defRPr sz="700" smtClean="0">
                <a:solidFill>
                  <a:schemeClr val="bg1"/>
                </a:solidFill>
                <a:latin typeface="Segoe Semibold" pitchFamily="34" charset="0"/>
              </a:defRPr>
            </a:lvl1pPr>
          </a:lstStyle>
          <a:p>
            <a:pPr>
              <a:defRPr/>
            </a:pPr>
            <a:fld id="{E5889B87-4F2D-4AF7-B036-A9671BCAFF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Segoe Ligh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9pPr>
    </p:titleStyle>
    <p:bodyStyle>
      <a:lvl1pPr marL="342900" indent="-342900" algn="l" rtl="0" fontAlgn="base">
        <a:lnSpc>
          <a:spcPct val="90000"/>
        </a:lnSpc>
        <a:spcBef>
          <a:spcPts val="900"/>
        </a:spcBef>
        <a:spcAft>
          <a:spcPct val="0"/>
        </a:spcAft>
        <a:buClr>
          <a:schemeClr val="bg1"/>
        </a:buClr>
        <a:buFont typeface="Arial" charset="0"/>
        <a:buChar char="•"/>
        <a:defRPr sz="2400" kern="1200">
          <a:solidFill>
            <a:schemeClr val="bg1"/>
          </a:solidFill>
          <a:latin typeface="Segoe Ligh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•"/>
        <a:defRPr sz="2000" kern="1200">
          <a:solidFill>
            <a:schemeClr val="bg1"/>
          </a:solidFill>
          <a:latin typeface="Segoe Ligh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•"/>
        <a:defRPr kern="1200">
          <a:solidFill>
            <a:schemeClr val="bg1"/>
          </a:solidFill>
          <a:latin typeface="Segoe Ligh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•"/>
        <a:defRPr sz="1600" kern="1200">
          <a:solidFill>
            <a:schemeClr val="bg1"/>
          </a:solidFill>
          <a:latin typeface="Segoe Ligh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•"/>
        <a:defRPr sz="1600" kern="1200">
          <a:solidFill>
            <a:schemeClr val="bg1"/>
          </a:solidFill>
          <a:latin typeface="Segoe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65113"/>
            <a:ext cx="82296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50963"/>
            <a:ext cx="8229600" cy="504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77000"/>
            <a:ext cx="365125" cy="244475"/>
          </a:xfrm>
          <a:prstGeom prst="rect">
            <a:avLst/>
          </a:prstGeom>
        </p:spPr>
        <p:txBody>
          <a:bodyPr anchor="b"/>
          <a:lstStyle>
            <a:lvl1pPr algn="l">
              <a:defRPr sz="70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Semibold" pitchFamily="34" charset="0"/>
              </a:defRPr>
            </a:lvl1pPr>
          </a:lstStyle>
          <a:p>
            <a:pPr>
              <a:defRPr/>
            </a:pPr>
            <a:fld id="{4E3187F8-AA0D-4EC5-8BBD-88CE345042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rgbClr val="595959"/>
          </a:solidFill>
          <a:latin typeface="Segoe Ligh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Segoe Light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Segoe Light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Segoe Light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Segoe Light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Segoe Light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Segoe Light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Segoe Light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Segoe Light"/>
        </a:defRPr>
      </a:lvl9pPr>
    </p:titleStyle>
    <p:bodyStyle>
      <a:lvl1pPr marL="342900" indent="-342900" algn="l" rtl="0" fontAlgn="base">
        <a:lnSpc>
          <a:spcPct val="90000"/>
        </a:lnSpc>
        <a:spcBef>
          <a:spcPts val="900"/>
        </a:spcBef>
        <a:spcAft>
          <a:spcPct val="0"/>
        </a:spcAft>
        <a:buClr>
          <a:srgbClr val="595959"/>
        </a:buClr>
        <a:buFont typeface="Arial" charset="0"/>
        <a:buChar char="•"/>
        <a:defRPr sz="2400" kern="1200">
          <a:solidFill>
            <a:srgbClr val="595959"/>
          </a:solidFill>
          <a:latin typeface="Segoe Ligh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 sz="2000" kern="1200">
          <a:solidFill>
            <a:srgbClr val="595959"/>
          </a:solidFill>
          <a:latin typeface="Segoe Ligh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 kern="1200">
          <a:solidFill>
            <a:srgbClr val="595959"/>
          </a:solidFill>
          <a:latin typeface="Segoe Ligh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 sz="1600" kern="1200">
          <a:solidFill>
            <a:srgbClr val="595959"/>
          </a:solidFill>
          <a:latin typeface="Segoe Ligh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 sz="1600" kern="1200">
          <a:solidFill>
            <a:srgbClr val="595959"/>
          </a:solidFill>
          <a:latin typeface="Segoe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65113"/>
            <a:ext cx="82296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50963"/>
            <a:ext cx="8229600" cy="504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77000"/>
            <a:ext cx="365125" cy="244475"/>
          </a:xfrm>
          <a:prstGeom prst="rect">
            <a:avLst/>
          </a:prstGeom>
        </p:spPr>
        <p:txBody>
          <a:bodyPr anchor="b"/>
          <a:lstStyle>
            <a:lvl1pPr algn="l">
              <a:defRPr sz="700" smtClean="0">
                <a:solidFill>
                  <a:schemeClr val="bg1"/>
                </a:solidFill>
                <a:latin typeface="Segoe Semibold" pitchFamily="34" charset="0"/>
              </a:defRPr>
            </a:lvl1pPr>
          </a:lstStyle>
          <a:p>
            <a:pPr>
              <a:defRPr/>
            </a:pPr>
            <a:fld id="{740D0508-51ED-4053-92C5-5DED3C142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485" name="Picture 4" descr="C:\Documents and Settings\Pennie\My Documents\Brian Marble IE Template 2010\flare-FADED.png"/>
          <p:cNvPicPr>
            <a:picLocks noChangeAspect="1" noChangeArrowheads="1"/>
          </p:cNvPicPr>
          <p:nvPr userDrawn="1"/>
        </p:nvPicPr>
        <p:blipFill>
          <a:blip r:embed="rId3" cstate="print"/>
          <a:srcRect l="26424" b="54935"/>
          <a:stretch>
            <a:fillRect/>
          </a:stretch>
        </p:blipFill>
        <p:spPr bwMode="auto">
          <a:xfrm>
            <a:off x="0" y="3433763"/>
            <a:ext cx="5443538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Segoe Ligh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9pPr>
    </p:titleStyle>
    <p:bodyStyle>
      <a:lvl1pPr marL="342900" indent="-342900" algn="l" rtl="0" fontAlgn="base">
        <a:lnSpc>
          <a:spcPct val="90000"/>
        </a:lnSpc>
        <a:spcBef>
          <a:spcPts val="900"/>
        </a:spcBef>
        <a:spcAft>
          <a:spcPct val="0"/>
        </a:spcAft>
        <a:buClr>
          <a:schemeClr val="bg1"/>
        </a:buClr>
        <a:buFont typeface="Arial" charset="0"/>
        <a:buChar char="•"/>
        <a:defRPr sz="2400" kern="1200">
          <a:solidFill>
            <a:schemeClr val="bg1"/>
          </a:solidFill>
          <a:latin typeface="Segoe Ligh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•"/>
        <a:defRPr sz="2000" kern="1200">
          <a:solidFill>
            <a:schemeClr val="bg1"/>
          </a:solidFill>
          <a:latin typeface="Segoe Ligh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•"/>
        <a:defRPr kern="1200">
          <a:solidFill>
            <a:schemeClr val="bg1"/>
          </a:solidFill>
          <a:latin typeface="Segoe Ligh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•"/>
        <a:defRPr sz="1600" kern="1200">
          <a:solidFill>
            <a:schemeClr val="bg1"/>
          </a:solidFill>
          <a:latin typeface="Segoe Ligh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•"/>
        <a:defRPr sz="1600" kern="1200">
          <a:solidFill>
            <a:schemeClr val="bg1"/>
          </a:solidFill>
          <a:latin typeface="Segoe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65113"/>
            <a:ext cx="82296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50963"/>
            <a:ext cx="8229600" cy="504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77000"/>
            <a:ext cx="365125" cy="244475"/>
          </a:xfrm>
          <a:prstGeom prst="rect">
            <a:avLst/>
          </a:prstGeom>
        </p:spPr>
        <p:txBody>
          <a:bodyPr anchor="b"/>
          <a:lstStyle>
            <a:lvl1pPr algn="l">
              <a:defRPr sz="700" smtClean="0">
                <a:solidFill>
                  <a:schemeClr val="bg1"/>
                </a:solidFill>
                <a:latin typeface="Segoe Semibold" pitchFamily="34" charset="0"/>
              </a:defRPr>
            </a:lvl1pPr>
          </a:lstStyle>
          <a:p>
            <a:pPr>
              <a:defRPr/>
            </a:pPr>
            <a:fld id="{ACFE83C1-6598-4188-AF0D-23F3EA1140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Segoe Ligh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Light"/>
        </a:defRPr>
      </a:lvl9pPr>
    </p:titleStyle>
    <p:bodyStyle>
      <a:lvl1pPr marL="342900" indent="-342900" algn="l" rtl="0" fontAlgn="base">
        <a:lnSpc>
          <a:spcPct val="90000"/>
        </a:lnSpc>
        <a:spcBef>
          <a:spcPts val="900"/>
        </a:spcBef>
        <a:spcAft>
          <a:spcPct val="0"/>
        </a:spcAft>
        <a:buClr>
          <a:schemeClr val="bg1"/>
        </a:buClr>
        <a:buFont typeface="Arial" charset="0"/>
        <a:buChar char="•"/>
        <a:defRPr sz="2400" kern="1200">
          <a:solidFill>
            <a:schemeClr val="bg1"/>
          </a:solidFill>
          <a:latin typeface="Segoe Ligh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•"/>
        <a:defRPr sz="2000" kern="1200">
          <a:solidFill>
            <a:schemeClr val="bg1"/>
          </a:solidFill>
          <a:latin typeface="Segoe Ligh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•"/>
        <a:defRPr kern="1200">
          <a:solidFill>
            <a:schemeClr val="bg1"/>
          </a:solidFill>
          <a:latin typeface="Segoe Ligh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•"/>
        <a:defRPr sz="1600" kern="1200">
          <a:solidFill>
            <a:schemeClr val="bg1"/>
          </a:solidFill>
          <a:latin typeface="Segoe Ligh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•"/>
        <a:defRPr sz="1600" kern="1200">
          <a:solidFill>
            <a:schemeClr val="bg1"/>
          </a:solidFill>
          <a:latin typeface="Segoe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test.w3.org/webperf/specs/ResourceTiming/" TargetMode="External"/><Relationship Id="rId3" Type="http://schemas.openxmlformats.org/officeDocument/2006/relationships/hyperlink" Target="http://www.google.com/landing/chrome/beta/" TargetMode="External"/><Relationship Id="rId7" Type="http://schemas.openxmlformats.org/officeDocument/2006/relationships/hyperlink" Target="http://test.w3.org/webperf/specs/NavigationTiming/" TargetMode="External"/><Relationship Id="rId2" Type="http://schemas.openxmlformats.org/officeDocument/2006/relationships/hyperlink" Target="http://www.microsoft.com/ie9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w3.org/2010/webperf/" TargetMode="External"/><Relationship Id="rId5" Type="http://schemas.openxmlformats.org/officeDocument/2006/relationships/hyperlink" Target="http://webtimingdemo.appspot.com/" TargetMode="External"/><Relationship Id="rId4" Type="http://schemas.openxmlformats.org/officeDocument/2006/relationships/hyperlink" Target="http://ie.microsoft.com/testdrive/Performance/msPerformance/Default.html" TargetMode="External"/><Relationship Id="rId9" Type="http://schemas.openxmlformats.org/officeDocument/2006/relationships/hyperlink" Target="http://test.w3.org/webperf/specs/UserTimin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Working together to create Web Performance Standards</a:t>
            </a:r>
            <a:endParaRPr lang="en-US" dirty="0"/>
          </a:p>
        </p:txBody>
      </p:sp>
      <p:sp>
        <p:nvSpPr>
          <p:cNvPr id="39938" name="Subtitle 6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r>
              <a:rPr lang="en-US" smtClean="0"/>
              <a:t>Anderson Quach (Microsoft)</a:t>
            </a:r>
            <a:br>
              <a:rPr lang="en-US" smtClean="0"/>
            </a:br>
            <a:r>
              <a:rPr lang="en-US" smtClean="0"/>
              <a:t>Tony Gentilcore (Google)</a:t>
            </a:r>
          </a:p>
          <a:p>
            <a:pPr marR="0"/>
            <a:endParaRPr lang="en-US" smtClean="0"/>
          </a:p>
        </p:txBody>
      </p:sp>
      <p:pic>
        <p:nvPicPr>
          <p:cNvPr id="39939" name="Picture 15" descr="HTML5_Performance_5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" y="3314700"/>
            <a:ext cx="28384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1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6500" y="5853113"/>
            <a:ext cx="1085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Navigation Timing “gap”</a:t>
            </a:r>
          </a:p>
        </p:txBody>
      </p:sp>
      <p:pic>
        <p:nvPicPr>
          <p:cNvPr id="49154" name="Picture 5" descr="timelin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06538" y="1935163"/>
            <a:ext cx="6130925" cy="438943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Resource Timing: filling in the gap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mtClean="0"/>
              <a:t>Detailed timing for resources used by the page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b="1" smtClean="0">
                <a:solidFill>
                  <a:srgbClr val="F06529"/>
                </a:solidFill>
                <a:latin typeface="Courier New" pitchFamily="49" charset="0"/>
              </a:rPr>
              <a:t>redirectStart/End</a:t>
            </a:r>
            <a:br>
              <a:rPr lang="en-US" b="1" smtClean="0">
                <a:solidFill>
                  <a:srgbClr val="F06529"/>
                </a:solidFill>
                <a:latin typeface="Courier New" pitchFamily="49" charset="0"/>
              </a:rPr>
            </a:br>
            <a:r>
              <a:rPr lang="en-US" b="1" smtClean="0">
                <a:solidFill>
                  <a:srgbClr val="F06529"/>
                </a:solidFill>
                <a:latin typeface="Courier New" pitchFamily="49" charset="0"/>
              </a:rPr>
              <a:t>fetchStart</a:t>
            </a:r>
            <a:br>
              <a:rPr lang="en-US" b="1" smtClean="0">
                <a:solidFill>
                  <a:srgbClr val="F06529"/>
                </a:solidFill>
                <a:latin typeface="Courier New" pitchFamily="49" charset="0"/>
              </a:rPr>
            </a:br>
            <a:r>
              <a:rPr lang="en-US" b="1" smtClean="0">
                <a:solidFill>
                  <a:srgbClr val="F06529"/>
                </a:solidFill>
                <a:latin typeface="Courier New" pitchFamily="49" charset="0"/>
              </a:rPr>
              <a:t>domainLookupStart/End</a:t>
            </a:r>
            <a:br>
              <a:rPr lang="en-US" b="1" smtClean="0">
                <a:solidFill>
                  <a:srgbClr val="F06529"/>
                </a:solidFill>
                <a:latin typeface="Courier New" pitchFamily="49" charset="0"/>
              </a:rPr>
            </a:br>
            <a:r>
              <a:rPr lang="en-US" b="1" smtClean="0">
                <a:solidFill>
                  <a:srgbClr val="F06529"/>
                </a:solidFill>
                <a:latin typeface="Courier New" pitchFamily="49" charset="0"/>
              </a:rPr>
              <a:t>connectStart/End</a:t>
            </a:r>
            <a:br>
              <a:rPr lang="en-US" b="1" smtClean="0">
                <a:solidFill>
                  <a:srgbClr val="F06529"/>
                </a:solidFill>
                <a:latin typeface="Courier New" pitchFamily="49" charset="0"/>
              </a:rPr>
            </a:br>
            <a:r>
              <a:rPr lang="en-US" b="1" smtClean="0">
                <a:solidFill>
                  <a:srgbClr val="F06529"/>
                </a:solidFill>
                <a:latin typeface="Courier New" pitchFamily="49" charset="0"/>
              </a:rPr>
              <a:t>requestStart/End</a:t>
            </a:r>
            <a:br>
              <a:rPr lang="en-US" b="1" smtClean="0">
                <a:solidFill>
                  <a:srgbClr val="F06529"/>
                </a:solidFill>
                <a:latin typeface="Courier New" pitchFamily="49" charset="0"/>
              </a:rPr>
            </a:br>
            <a:r>
              <a:rPr lang="en-US" b="1" smtClean="0">
                <a:solidFill>
                  <a:srgbClr val="F06529"/>
                </a:solidFill>
                <a:latin typeface="Courier New" pitchFamily="49" charset="0"/>
              </a:rPr>
              <a:t>responseStart/End</a:t>
            </a:r>
            <a:br>
              <a:rPr lang="en-US" b="1" smtClean="0">
                <a:solidFill>
                  <a:srgbClr val="F06529"/>
                </a:solidFill>
                <a:latin typeface="Courier New" pitchFamily="49" charset="0"/>
              </a:rPr>
            </a:br>
            <a:r>
              <a:rPr lang="en-US" b="1" smtClean="0">
                <a:solidFill>
                  <a:srgbClr val="F06529"/>
                </a:solidFill>
                <a:latin typeface="Courier New" pitchFamily="49" charset="0"/>
              </a:rPr>
              <a:t>loadEventStart/End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b="1" smtClean="0">
              <a:solidFill>
                <a:srgbClr val="F06529"/>
              </a:solidFill>
              <a:latin typeface="Courier New" pitchFamily="49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mtClean="0"/>
              <a:t>Identify slow loading resources of any type</a:t>
            </a:r>
            <a:br>
              <a:rPr lang="en-US" smtClean="0"/>
            </a:br>
            <a:r>
              <a:rPr lang="en-US" sz="1800" smtClean="0"/>
              <a:t>XHR, CSS, CSS Images, &lt;script&gt;, &lt;img&gt;, &lt;object&gt;,</a:t>
            </a:r>
            <a:br>
              <a:rPr lang="en-US" sz="1800" smtClean="0"/>
            </a:br>
            <a:r>
              <a:rPr lang="en-US" sz="1800" smtClean="0"/>
              <a:t>&lt;frame&gt;, &lt;iframe&gt;, &lt;embed&gt;, &lt;audio&gt;, &lt;video&gt;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75" y="6450013"/>
            <a:ext cx="73437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Specification: http://test.w3.org/webperf/specs/ResourceTiming/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After the load</a:t>
            </a:r>
          </a:p>
        </p:txBody>
      </p:sp>
      <p:pic>
        <p:nvPicPr>
          <p:cNvPr id="51202" name="Picture 5" descr="gmai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488" y="2586038"/>
            <a:ext cx="8201025" cy="30861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 idx="4294967295"/>
          </p:nvPr>
        </p:nvSpPr>
        <p:spPr>
          <a:xfrm>
            <a:off x="0" y="265113"/>
            <a:ext cx="8229600" cy="801687"/>
          </a:xfrm>
        </p:spPr>
        <p:txBody>
          <a:bodyPr/>
          <a:lstStyle/>
          <a:p>
            <a:r>
              <a:rPr lang="en-US" sz="3200" smtClean="0"/>
              <a:t>User Timing: timing interactive apps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4294967295"/>
          </p:nvPr>
        </p:nvSpPr>
        <p:spPr>
          <a:xfrm>
            <a:off x="0" y="1438275"/>
            <a:ext cx="8229600" cy="4962525"/>
          </a:xfrm>
        </p:spPr>
        <p:txBody>
          <a:bodyPr/>
          <a:lstStyle/>
          <a:p>
            <a:r>
              <a:rPr lang="en-US" dirty="0" smtClean="0"/>
              <a:t>Simple interface to high-precision timing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06529"/>
                </a:solidFill>
                <a:latin typeface="Courier New" pitchFamily="49" charset="0"/>
              </a:rPr>
              <a:t>mark(“</a:t>
            </a:r>
            <a:r>
              <a:rPr lang="en-US" b="1" dirty="0" err="1" smtClean="0">
                <a:solidFill>
                  <a:srgbClr val="F06529"/>
                </a:solidFill>
                <a:latin typeface="Courier New" pitchFamily="49" charset="0"/>
              </a:rPr>
              <a:t>open_email</a:t>
            </a:r>
            <a:r>
              <a:rPr lang="en-US" b="1" dirty="0" smtClean="0">
                <a:solidFill>
                  <a:srgbClr val="F06529"/>
                </a:solidFill>
                <a:latin typeface="Courier New" pitchFamily="49" charset="0"/>
              </a:rPr>
              <a:t>”);</a:t>
            </a:r>
            <a:br>
              <a:rPr lang="en-US" b="1" dirty="0" smtClean="0">
                <a:solidFill>
                  <a:srgbClr val="F06529"/>
                </a:solidFill>
                <a:latin typeface="Courier New" pitchFamily="49" charset="0"/>
              </a:rPr>
            </a:br>
            <a:r>
              <a:rPr lang="en-US" b="1" dirty="0" smtClean="0">
                <a:solidFill>
                  <a:srgbClr val="F06529"/>
                </a:solidFill>
                <a:latin typeface="Courier New" pitchFamily="49" charset="0"/>
              </a:rPr>
              <a:t/>
            </a:r>
            <a:br>
              <a:rPr lang="en-US" b="1" dirty="0" smtClean="0">
                <a:solidFill>
                  <a:srgbClr val="F06529"/>
                </a:solidFill>
                <a:latin typeface="Courier New" pitchFamily="49" charset="0"/>
              </a:rPr>
            </a:br>
            <a:endParaRPr lang="en-US" dirty="0" smtClean="0"/>
          </a:p>
          <a:p>
            <a:r>
              <a:rPr lang="en-US" dirty="0" smtClean="0"/>
              <a:t>Standard location for analytics scripts and </a:t>
            </a:r>
            <a:r>
              <a:rPr lang="en-US" dirty="0" err="1" smtClean="0"/>
              <a:t>dev</a:t>
            </a:r>
            <a:r>
              <a:rPr lang="en-US" dirty="0" smtClean="0"/>
              <a:t> tools</a:t>
            </a:r>
          </a:p>
          <a:p>
            <a:pPr>
              <a:buFont typeface="Arial" charset="0"/>
              <a:buNone/>
            </a:pPr>
            <a:r>
              <a:rPr lang="en-US" b="1" dirty="0" smtClean="0">
                <a:solidFill>
                  <a:srgbClr val="F06529"/>
                </a:solidFill>
                <a:latin typeface="Courier New" pitchFamily="49" charset="0"/>
              </a:rPr>
              <a:t>  </a:t>
            </a:r>
            <a:r>
              <a:rPr lang="en-US" b="1" dirty="0" err="1" smtClean="0">
                <a:solidFill>
                  <a:srgbClr val="F06529"/>
                </a:solidFill>
                <a:latin typeface="Courier New" pitchFamily="49" charset="0"/>
              </a:rPr>
              <a:t>getMarks</a:t>
            </a:r>
            <a:r>
              <a:rPr lang="en-US" b="1" dirty="0" smtClean="0">
                <a:solidFill>
                  <a:srgbClr val="F06529"/>
                </a:solidFill>
                <a:latin typeface="Courier New" pitchFamily="49" charset="0"/>
              </a:rPr>
              <a:t>();</a:t>
            </a:r>
            <a:br>
              <a:rPr lang="en-US" b="1" dirty="0" smtClean="0">
                <a:solidFill>
                  <a:srgbClr val="F06529"/>
                </a:solidFill>
                <a:latin typeface="Courier New" pitchFamily="49" charset="0"/>
              </a:rPr>
            </a:br>
            <a:r>
              <a:rPr lang="en-US" b="1" dirty="0" smtClean="0">
                <a:solidFill>
                  <a:srgbClr val="F06529"/>
                </a:solidFill>
                <a:latin typeface="Courier New" pitchFamily="49" charset="0"/>
              </a:rPr>
              <a:t>&gt; { </a:t>
            </a:r>
            <a:r>
              <a:rPr lang="en-US" b="1" dirty="0" err="1" smtClean="0">
                <a:solidFill>
                  <a:srgbClr val="F06529"/>
                </a:solidFill>
                <a:latin typeface="Courier New" pitchFamily="49" charset="0"/>
              </a:rPr>
              <a:t>open_email</a:t>
            </a:r>
            <a:r>
              <a:rPr lang="en-US" b="1" dirty="0" smtClean="0">
                <a:solidFill>
                  <a:srgbClr val="F06529"/>
                </a:solidFill>
                <a:latin typeface="Courier New" pitchFamily="49" charset="0"/>
              </a:rPr>
              <a:t>: 1299128230553 </a:t>
            </a:r>
            <a:br>
              <a:rPr lang="en-US" b="1" dirty="0" smtClean="0">
                <a:solidFill>
                  <a:srgbClr val="F06529"/>
                </a:solidFill>
                <a:latin typeface="Courier New" pitchFamily="49" charset="0"/>
              </a:rPr>
            </a:br>
            <a:r>
              <a:rPr lang="en-US" b="1" dirty="0" smtClean="0">
                <a:solidFill>
                  <a:srgbClr val="F06529"/>
                </a:solidFill>
                <a:latin typeface="Courier New" pitchFamily="49" charset="0"/>
              </a:rPr>
              <a:t>  }</a:t>
            </a:r>
            <a:r>
              <a:rPr lang="en-US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75" y="6450013"/>
            <a:ext cx="73437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Specification: http://test.w3.org/webperf/specs/UserTiming/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Measure painting: a stretch goal</a:t>
            </a:r>
            <a:endParaRPr lang="en-US" dirty="0" smtClean="0"/>
          </a:p>
        </p:txBody>
      </p:sp>
      <p:sp>
        <p:nvSpPr>
          <p:cNvPr id="5325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Give web apps better insight into when content appears on the screen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Allow web apps to determine frame rate for animations</a:t>
            </a:r>
          </a:p>
          <a:p>
            <a:endParaRPr lang="en-US" smtClean="0"/>
          </a:p>
          <a:p>
            <a:r>
              <a:rPr lang="en-US" smtClean="0"/>
              <a:t>Work within security and performance constraints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67113"/>
            <a:ext cx="9144000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Spare the CPU</a:t>
            </a:r>
          </a:p>
        </p:txBody>
      </p:sp>
      <p:pic>
        <p:nvPicPr>
          <p:cNvPr id="54275" name="Picture 2" descr="Homogeno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5363" y="1957388"/>
            <a:ext cx="21494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Visibility, Yielding, Painting 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Allow web app to know if it is in the background so it can be more efficient</a:t>
            </a:r>
          </a:p>
          <a:p>
            <a:pPr lvl="1"/>
            <a:r>
              <a:rPr lang="en-US" smtClean="0"/>
              <a:t>Poll less frequently</a:t>
            </a:r>
          </a:p>
          <a:p>
            <a:pPr lvl="1"/>
            <a:r>
              <a:rPr lang="en-US" smtClean="0"/>
              <a:t>Pause animations</a:t>
            </a:r>
          </a:p>
          <a:p>
            <a:pPr lvl="1"/>
            <a:r>
              <a:rPr lang="en-US" smtClean="0"/>
              <a:t>Stop updates</a:t>
            </a:r>
            <a:br>
              <a:rPr lang="en-US" smtClean="0"/>
            </a:br>
            <a:endParaRPr lang="en-US" smtClean="0"/>
          </a:p>
          <a:p>
            <a:r>
              <a:rPr lang="en-US" sz="2800" smtClean="0"/>
              <a:t>Allow true zero-duration yields</a:t>
            </a:r>
            <a:br>
              <a:rPr lang="en-US" sz="2800" smtClean="0"/>
            </a:br>
            <a:endParaRPr lang="en-US" sz="2800" smtClean="0"/>
          </a:p>
          <a:p>
            <a:r>
              <a:rPr lang="en-US" sz="2800" smtClean="0"/>
              <a:t>Avoid animating faster than paints can keep up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Q &amp; A</a:t>
            </a:r>
          </a:p>
        </p:txBody>
      </p:sp>
      <p:sp>
        <p:nvSpPr>
          <p:cNvPr id="56322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r>
              <a:rPr lang="en-US" smtClean="0"/>
              <a:t>mailto: public-web-perf@w3.org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Download and try it out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Latest version of Microsoft IE9 </a:t>
            </a:r>
            <a:r>
              <a:rPr lang="en-US" dirty="0" smtClean="0">
                <a:hlinkClick r:id="rId2"/>
              </a:rPr>
              <a:t>www.microsoft.com/ie9</a:t>
            </a:r>
            <a:r>
              <a:rPr lang="en-US" dirty="0" smtClean="0"/>
              <a:t>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Latest Google Chrome Beta </a:t>
            </a:r>
            <a:r>
              <a:rPr lang="en-US" dirty="0" smtClean="0">
                <a:hlinkClick r:id="rId3"/>
              </a:rPr>
              <a:t>http://www.google.com/landing/chrome/beta/</a:t>
            </a:r>
            <a:r>
              <a:rPr lang="en-US" dirty="0" smtClean="0"/>
              <a:t>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Demos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ie.microsoft.com/testdrive/Performance/msPerformance/Default.html</a:t>
            </a:r>
            <a:endParaRPr lang="en-US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hlinkClick r:id="rId5"/>
              </a:rPr>
              <a:t>http://webtimingdemo.appspot.com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W3C resources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 Working Group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6"/>
              </a:rPr>
              <a:t>http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hlinkClick r:id="rId6"/>
              </a:rPr>
              <a:t>://www.w3.org/2010/webperf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6"/>
              </a:rPr>
              <a:t>/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 Navigation Timing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hlinkClick r:id="rId7"/>
              </a:rPr>
              <a:t>http://test.w3.org/webperf/specs/NavigationTiming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7"/>
              </a:rPr>
              <a:t>/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 Resource Timing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hlinkClick r:id="rId8"/>
              </a:rPr>
              <a:t>http://test.w3.org/webperf/specs/ResourceTiming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8"/>
              </a:rPr>
              <a:t>/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 User Timing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hlinkClick r:id="rId9"/>
              </a:rPr>
              <a:t>http://test.w3.org/webperf/specs/UserTiming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9"/>
              </a:rPr>
              <a:t>/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We’ll answer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is the Web Performance Working Group?</a:t>
            </a:r>
          </a:p>
          <a:p>
            <a:endParaRPr lang="en-US" smtClean="0"/>
          </a:p>
          <a:p>
            <a:r>
              <a:rPr lang="en-US" smtClean="0"/>
              <a:t>Why is real-world measurement challenging?</a:t>
            </a:r>
          </a:p>
          <a:p>
            <a:endParaRPr lang="en-US" smtClean="0"/>
          </a:p>
          <a:p>
            <a:r>
              <a:rPr lang="en-US" smtClean="0"/>
              <a:t>What works today?</a:t>
            </a:r>
          </a:p>
          <a:p>
            <a:endParaRPr lang="en-US" smtClean="0"/>
          </a:p>
          <a:p>
            <a:r>
              <a:rPr lang="en-US" smtClean="0"/>
              <a:t>What’s next?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75" y="6450013"/>
            <a:ext cx="73437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Working Group: http://www.w3.org/2010/webperf/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Measuring real-world performance</a:t>
            </a:r>
            <a:endParaRPr lang="en-US" dirty="0" smtClean="0"/>
          </a:p>
        </p:txBody>
      </p:sp>
      <p:sp>
        <p:nvSpPr>
          <p:cNvPr id="41986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Measuring performance today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way to measure latency across browsers</a:t>
            </a:r>
          </a:p>
          <a:p>
            <a:r>
              <a:rPr lang="en-US" dirty="0" smtClean="0"/>
              <a:t>No way to measure network latency from JavaScript</a:t>
            </a:r>
          </a:p>
          <a:p>
            <a:r>
              <a:rPr lang="en-US" dirty="0" smtClean="0"/>
              <a:t>Server-side measures lack complete picture</a:t>
            </a:r>
          </a:p>
          <a:p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4605" y="3425587"/>
            <a:ext cx="4881029" cy="313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209497" y="1986887"/>
            <a:ext cx="285920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Resources from HTML : Resource Timing</a:t>
            </a:r>
          </a:p>
        </p:txBody>
      </p:sp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Web standards to measure performance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252484" y="1986887"/>
            <a:ext cx="2859205" cy="4389437"/>
          </a:xfrm>
        </p:spPr>
        <p:txBody>
          <a:bodyPr/>
          <a:lstStyle/>
          <a:p>
            <a:r>
              <a:rPr lang="en-US" dirty="0" smtClean="0"/>
              <a:t>HTML </a:t>
            </a:r>
            <a:r>
              <a:rPr lang="en-US" dirty="0"/>
              <a:t>d</a:t>
            </a:r>
            <a:r>
              <a:rPr lang="en-US" dirty="0" smtClean="0"/>
              <a:t>ocument : Navigation Timing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166511" y="1986887"/>
            <a:ext cx="285920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Interactive scenarios : User Timing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131" y="3843269"/>
            <a:ext cx="2069910" cy="206991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479318" y="3843269"/>
            <a:ext cx="2283568" cy="2270935"/>
            <a:chOff x="3479318" y="3515717"/>
            <a:chExt cx="2283568" cy="227093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79318" y="3515717"/>
              <a:ext cx="1132353" cy="123791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76056" y="3815402"/>
              <a:ext cx="1471230" cy="116900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87212" y="4110993"/>
              <a:ext cx="1060074" cy="128527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39100" y="4461590"/>
              <a:ext cx="1123786" cy="132506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6605516" y="4285006"/>
            <a:ext cx="1782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chemeClr val="accent1"/>
                </a:solidFill>
              </a:rPr>
              <a:t>hyperlink</a:t>
            </a:r>
            <a:endParaRPr lang="en-US" sz="2800" b="1" u="sng" dirty="0">
              <a:solidFill>
                <a:schemeClr val="accent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7896" y="4556105"/>
            <a:ext cx="220319" cy="35738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Challenges with providing performance information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Keeping end-users safe w.r.t. privacy and security</a:t>
            </a:r>
          </a:p>
          <a:p>
            <a:r>
              <a:rPr lang="en-US" smtClean="0"/>
              <a:t>Efficient implementation in the browser</a:t>
            </a:r>
          </a:p>
          <a:p>
            <a:r>
              <a:rPr lang="en-US" smtClean="0"/>
              <a:t>Useful information to assess and diagnose performance issues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3756" y="4203972"/>
            <a:ext cx="1757010" cy="2073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Navigation Timing</a:t>
            </a:r>
            <a:endParaRPr lang="en-US" dirty="0" smtClean="0"/>
          </a:p>
        </p:txBody>
      </p:sp>
      <p:sp>
        <p:nvSpPr>
          <p:cNvPr id="46082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Navigation Timing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06529"/>
                </a:solidFill>
                <a:latin typeface="Courier New" pitchFamily="49" charset="0"/>
                <a:cs typeface="Courier New" pitchFamily="49" charset="0"/>
              </a:rPr>
              <a:t>window.performance</a:t>
            </a:r>
          </a:p>
          <a:p>
            <a:r>
              <a:rPr lang="en-US" b="1" smtClean="0">
                <a:solidFill>
                  <a:srgbClr val="F06529"/>
                </a:solidFill>
                <a:latin typeface="Courier New" pitchFamily="49" charset="0"/>
                <a:cs typeface="Courier New" pitchFamily="49" charset="0"/>
              </a:rPr>
              <a:t>navigation</a:t>
            </a:r>
            <a:r>
              <a:rPr lang="en-US" smtClean="0"/>
              <a:t> – 	describes the type of browsing and 			browsing activity</a:t>
            </a:r>
          </a:p>
          <a:p>
            <a:r>
              <a:rPr lang="en-US" b="1" smtClean="0">
                <a:solidFill>
                  <a:srgbClr val="F06529"/>
                </a:solidFill>
                <a:latin typeface="Courier New" pitchFamily="49" charset="0"/>
                <a:cs typeface="Courier New" pitchFamily="49" charset="0"/>
              </a:rPr>
              <a:t>timing</a:t>
            </a:r>
            <a:r>
              <a:rPr lang="en-US" smtClean="0"/>
              <a:t> – 	the time taken to fetch and load the HTML 		document</a:t>
            </a:r>
          </a:p>
          <a:p>
            <a:endParaRPr 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139849" y="4154964"/>
            <a:ext cx="4838700" cy="2343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4175125" y="3810000"/>
            <a:ext cx="3768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06529"/>
                </a:solidFill>
                <a:latin typeface="Courier New" pitchFamily="49" charset="0"/>
                <a:cs typeface="Courier New" pitchFamily="49" charset="0"/>
              </a:rPr>
              <a:t>window.performance.timing;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675" y="6450013"/>
            <a:ext cx="73437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Specification: http://test.w3.org/webperf/specs/NavigationTiming/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What’s next?</a:t>
            </a:r>
            <a:endParaRPr lang="en-US" dirty="0" smtClean="0"/>
          </a:p>
        </p:txBody>
      </p:sp>
      <p:sp>
        <p:nvSpPr>
          <p:cNvPr id="48130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+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+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+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+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+DQoJCTx1aXRleHQgbmFtZT0iTVVURSIgdmFsdWU9IlNlc3NpeiIvPg0KCQk8dWl0ZXh0IG5hbWU9IkRPQ1dSQVBfVElUTEUiIHZhbHVlPSJQcmVzZW50ZXIgRG9zeWEgRWtpIi8+DQoJCTx1aXRleHQgbmFtZT0iRE9DV1JBUF9NU0ciIHZhbHVlPSJCaWxnaXNheWFyxLFtYSBLYXlkZXQiLz4NCgkJPHVpdGV4dCBuYW1lPSJET0NXUkFQX1BST01QVCIgdmFsdWU9IsSwbmRpcm1layBpw6dpbiBUxLFrbGF0xLFuIi8+DQoJPC9sYW5ndWFnZT4NCgk8bGFuZ3VhZ2UgaWQ9InJ1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+Ii8+DQoJCTx1aXRleHQgbmFtZT0iU0NSVUJCQVJTVEFUVVNfUExBWUlORyIgdmFsdWU9ItCS0L7RgdC/0YDQvtC40LfQstC10LTQtdC90LjQtSIvPg0KCQk8dWl0ZXh0IG5hbWU9IlNDUlVCQkFSU1RBVFVTX05PQVVESU8iIHZhbHVlPSLQndC10YIg0LDRg9C00LjQviIvPg0KCQk8dWl0ZXh0IG5hbWU9IlNDUlVCQkFSU1RBVFVTX1ZJRFBMQVlJTkciIHZhbHVlPSLQktC+0YHQv9GA0L7QuNC30LLQtdC00LXQvdC40LUg0LLQuNC00LXQviIvPg0KCQk8dWl0ZXh0IG5hbWU9IlNDUlVCQkFSU1RBVFVTX0xPQURJTkciIHZhbHVlPSLQl9Cw0LPRgNGD0LfQutCwIi8+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+0L/RgNC+0YHQsCIvPg0KCQk8IS0tIHN1YnN0aXR1dGlvbjogJW0gPT0gbWludXRlcyByZW1haW5pbmcgLS0+DQoJCTwhLS0gc3Vic3RpdHV0aW9uOiAlcyA9PSBzZWNvbmRzIHJlbWFpbmluZyAtLT4NCgkJPHVpdGV4dCBuYW1lPSJFTEFQU0VEIiB2YWx1ZT0i0J7RgdGC0LDQu9C+0YHRjCAlbSDQvNC40L0uICVzINGBIi8+DQoJCTx1aXRleHQgbmFtZT0iTk9URk9VTkQiIHZhbHVlPSLQndC40YfQtdCz0L4g0L3QtSDQvdCw0LnQtNC10L3QviIvPg0KCQk8dWl0ZXh0IG5hbWU9IkFUVEFDSE1FTlRTIiB2YWx1ZT0i0JLQu9C+0LbQtdC90LjRjyIvPg0KCQk8IS0tIHN1YnN0aXR1dGlvbjogJXAgPT0gY3VycmVudCBzcGVha2VyJ3MgdGl0bGUgLS0+DQoJCTx1aXRleHQgbmFtZT0iQklPV0lOX1RJVExFIiB2YWx1ZT0i0JHQuNC+0LPRgNCw0YTQuNGPOiAlcCIvPg0KCQk8dWl0ZXh0IG5hbWU9IkJJT0JUTl9USVRMRSIgdmFsdWU9ItCR0LjQvtCz0YDQsNGE0LjRjyIvPg0KCQk8dWl0ZXh0IG5hbWU9IkRJVklERVJCVE5fVElUTEUiIHZhbHVlPSJ8Ii8+DQoJCTx1aXRleHQgbmFtZT0iQ09OVEFDVEJUTl9USVRMRSIgdmFsdWU9ItCa0L7QvdGC0LDQutGCIi8+DQoJCTx1aXRleHQgbmFtZT0iVEFCX1FVSVoiIHZhbHVlPSLQntC/0YDQvtGBIi8+DQoJCTx1aXRleHQgbmFtZT0iVEFCX09VVExJTkUiIHZhbHVlPSLQodGF0LXQvNCwIi8+DQoJCTx1aXRleHQgbmFtZT0iVEFCX1RIVU1CIiB2YWx1ZT0i0JHQtdCz0YPQvdC+0LoiLz4NCgkJPHVpdGV4dCBuYW1lPSJUQUJfTk9URVMiIHZhbHVlPSLQl9Cw0LzQtdGC0LrQuCIvPg0KCQk8dWl0ZXh0IG5hbWU9IlRBQl9TRUFSQ0giIHZhbHVlPSLQn9C+0LjRgdC6Ii8+DQoJCTx1aXRleHQgbmFtZT0iU0xJREVfSEVBRElORyIgdmFsdWU9ItCX0LDQs9C+0LvQvtCy0L7QuiDRgdC70LDQudC00LAiLz4NCgkJPHVpdGV4dCBuYW1lPSJEVVJBVElPTl9IRUFESU5HIiB2YWx1ZT0i0JTQu9C40YIt0YHRgtGMIi8+DQoJCTx1aXRleHQgbmFtZT0iU0VBUkNIX0hFQURJTkciIHZhbHVlPSLQn9C+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TwvbGFuZ3VhZ2U+DQo8L2NvbmZpZ3VyYXRpb24+DQo="/>
  <p:tag name="MMPROD_UIDATA" val="&lt;database version=&quot;7.0&quot;&gt;&lt;object type=&quot;1&quot; unique_id=&quot;10001&quot;&gt;&lt;property id=&quot;20141&quot; value=&quot;tony-anderson-velolc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2&quot;/&gt;&lt;property id=&quot;20182&quot; value=&quot;0&quot;/&gt;&lt;property id=&quot;20183&quot; value=&quot;1&quot;/&gt;&lt;property id=&quot;20184&quot; value=&quot;7&quot;/&gt;&lt;property id=&quot;20191&quot; value=&quot;webcast&quot;/&gt;&lt;property id=&quot;20192&quot; value=&quot;http://oreilly.connectsolutions.com&quot;/&gt;&lt;property id=&quot;20250&quot; value=&quot;6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Working together to create Web Performance Standards&amp;quot;&quot;/&gt;&lt;property id=&quot;20307&quot; value=&quot;275&quot;/&gt;&lt;property id=&quot;20309&quot; value=&quot;-1&quot;/&gt;&lt;/object&gt;&lt;object type=&quot;3&quot; unique_id=&quot;10005&quot;&gt;&lt;property id=&quot;20148&quot; value=&quot;5&quot;/&gt;&lt;property id=&quot;20300&quot; value=&quot;Slide 2 - &amp;quot;We’ll answer&amp;quot;&quot;/&gt;&lt;property id=&quot;20307&quot; value=&quot;257&quot;/&gt;&lt;property id=&quot;20309&quot; value=&quot;-1&quot;/&gt;&lt;/object&gt;&lt;object type=&quot;3&quot; unique_id=&quot;10006&quot;&gt;&lt;property id=&quot;20148&quot; value=&quot;5&quot;/&gt;&lt;property id=&quot;20300&quot; value=&quot;Slide 3 - &amp;quot;Measuring real-world performance&amp;quot;&quot;/&gt;&lt;property id=&quot;20307&quot; value=&quot;267&quot;/&gt;&lt;property id=&quot;20309&quot; value=&quot;-1&quot;/&gt;&lt;/object&gt;&lt;object type=&quot;3&quot; unique_id=&quot;10007&quot;&gt;&lt;property id=&quot;20148&quot; value=&quot;5&quot;/&gt;&lt;property id=&quot;20300&quot; value=&quot;Slide 4 - &amp;quot;Measuring performance today&amp;quot;&quot;/&gt;&lt;property id=&quot;20307&quot; value=&quot;258&quot;/&gt;&lt;property id=&quot;20309&quot; value=&quot;-1&quot;/&gt;&lt;/object&gt;&lt;object type=&quot;3&quot; unique_id=&quot;10008&quot;&gt;&lt;property id=&quot;20148&quot; value=&quot;5&quot;/&gt;&lt;property id=&quot;20300&quot; value=&quot;Slide 5 - &amp;quot;Web standards to measure performance&amp;quot;&quot;/&gt;&lt;property id=&quot;20307&quot; value=&quot;259&quot;/&gt;&lt;property id=&quot;20309&quot; value=&quot;-1&quot;/&gt;&lt;/object&gt;&lt;object type=&quot;3&quot; unique_id=&quot;10009&quot;&gt;&lt;property id=&quot;20148&quot; value=&quot;5&quot;/&gt;&lt;property id=&quot;20300&quot; value=&quot;Slide 6 - &amp;quot;Challenges with providing performance information&amp;quot;&quot;/&gt;&lt;property id=&quot;20307&quot; value=&quot;260&quot;/&gt;&lt;property id=&quot;20309&quot; value=&quot;-1&quot;/&gt;&lt;/object&gt;&lt;object type=&quot;3&quot; unique_id=&quot;10010&quot;&gt;&lt;property id=&quot;20148&quot; value=&quot;5&quot;/&gt;&lt;property id=&quot;20300&quot; value=&quot;Slide 7 - &amp;quot;Navigation Timing&amp;quot;&quot;/&gt;&lt;property id=&quot;20307&quot; value=&quot;265&quot;/&gt;&lt;property id=&quot;20309&quot; value=&quot;-1&quot;/&gt;&lt;/object&gt;&lt;object type=&quot;3&quot; unique_id=&quot;10011&quot;&gt;&lt;property id=&quot;20148&quot; value=&quot;5&quot;/&gt;&lt;property id=&quot;20300&quot; value=&quot;Slide 8 - &amp;quot;Navigation Timing&amp;quot;&quot;/&gt;&lt;property id=&quot;20307&quot; value=&quot;261&quot;/&gt;&lt;property id=&quot;20309&quot; value=&quot;-1&quot;/&gt;&lt;/object&gt;&lt;object type=&quot;3&quot; unique_id=&quot;10012&quot;&gt;&lt;property id=&quot;20148&quot; value=&quot;5&quot;/&gt;&lt;property id=&quot;20300&quot; value=&quot;Slide 9 - &amp;quot;What’s next?&amp;quot;&quot;/&gt;&lt;property id=&quot;20307&quot; value=&quot;268&quot;/&gt;&lt;property id=&quot;20309&quot; value=&quot;-1&quot;/&gt;&lt;/object&gt;&lt;object type=&quot;3&quot; unique_id=&quot;10013&quot;&gt;&lt;property id=&quot;20148&quot; value=&quot;5&quot;/&gt;&lt;property id=&quot;20300&quot; value=&quot;Slide 10 - &amp;quot;The Navigation Timing “gap”&amp;quot;&quot;/&gt;&lt;property id=&quot;20307&quot; value=&quot;269&quot;/&gt;&lt;property id=&quot;20309&quot; value=&quot;-1&quot;/&gt;&lt;/object&gt;&lt;object type=&quot;3&quot; unique_id=&quot;10014&quot;&gt;&lt;property id=&quot;20148&quot; value=&quot;5&quot;/&gt;&lt;property id=&quot;20300&quot; value=&quot;Slide 11 - &amp;quot;Resource Timing: filling in the gap&amp;quot;&quot;/&gt;&lt;property id=&quot;20307&quot; value=&quot;262&quot;/&gt;&lt;property id=&quot;20309&quot; value=&quot;-1&quot;/&gt;&lt;/object&gt;&lt;object type=&quot;3&quot; unique_id=&quot;10015&quot;&gt;&lt;property id=&quot;20148&quot; value=&quot;5&quot;/&gt;&lt;property id=&quot;20300&quot; value=&quot;Slide 12 - &amp;quot;After the load&amp;quot;&quot;/&gt;&lt;property id=&quot;20307&quot; value=&quot;263&quot;/&gt;&lt;property id=&quot;20309&quot; value=&quot;-1&quot;/&gt;&lt;/object&gt;&lt;object type=&quot;3&quot; unique_id=&quot;10016&quot;&gt;&lt;property id=&quot;20148&quot; value=&quot;5&quot;/&gt;&lt;property id=&quot;20300&quot; value=&quot;Slide 13 - &amp;quot;User Timing: timing interactive apps&amp;quot;&quot;/&gt;&lt;property id=&quot;20307&quot; value=&quot;270&quot;/&gt;&lt;property id=&quot;20309&quot; value=&quot;-1&quot;/&gt;&lt;/object&gt;&lt;object type=&quot;3&quot; unique_id=&quot;10017&quot;&gt;&lt;property id=&quot;20148&quot; value=&quot;5&quot;/&gt;&lt;property id=&quot;20300&quot; value=&quot;Slide 14 - &amp;quot;Measure painting: a stretch goal&amp;quot;&quot;/&gt;&lt;property id=&quot;20307&quot; value=&quot;272&quot;/&gt;&lt;property id=&quot;20309&quot; value=&quot;-1&quot;/&gt;&lt;/object&gt;&lt;object type=&quot;3&quot; unique_id=&quot;10018&quot;&gt;&lt;property id=&quot;20148&quot; value=&quot;5&quot;/&gt;&lt;property id=&quot;20300&quot; value=&quot;Slide 15 - &amp;quot;Spare the CPU&amp;quot;&quot;/&gt;&lt;property id=&quot;20307&quot; value=&quot;271&quot;/&gt;&lt;property id=&quot;20309&quot; value=&quot;-1&quot;/&gt;&lt;/object&gt;&lt;object type=&quot;3&quot; unique_id=&quot;10019&quot;&gt;&lt;property id=&quot;20148&quot; value=&quot;5&quot;/&gt;&lt;property id=&quot;20300&quot; value=&quot;Slide 16 - &amp;quot;Visibility, Yielding, Painting &amp;quot;&quot;/&gt;&lt;property id=&quot;20307&quot; value=&quot;264&quot;/&gt;&lt;property id=&quot;20309&quot; value=&quot;-1&quot;/&gt;&lt;/object&gt;&lt;object type=&quot;3&quot; unique_id=&quot;10020&quot;&gt;&lt;property id=&quot;20148&quot; value=&quot;5&quot;/&gt;&lt;property id=&quot;20300&quot; value=&quot;Slide 17 - &amp;quot;Q &amp;amp; A&amp;quot;&quot;/&gt;&lt;property id=&quot;20307&quot; value=&quot;273&quot;/&gt;&lt;property id=&quot;20309&quot; value=&quot;-1&quot;/&gt;&lt;/object&gt;&lt;object type=&quot;3&quot; unique_id=&quot;10021&quot;&gt;&lt;property id=&quot;20148&quot; value=&quot;5&quot;/&gt;&lt;property id=&quot;20300&quot; value=&quot;Slide 18 - &amp;quot;Resources&amp;quot;&quot;/&gt;&lt;property id=&quot;20307&quot; value=&quot;274&quot;/&gt;&lt;property id=&quot;20309&quot; value=&quot;-1&quot;/&gt;&lt;/object&gt;&lt;/object&gt;&lt;object type=&quot;10&quot; unique_id=&quot;10046&quot;&gt;&lt;object type=&quot;11&quot; unique_id=&quot;10047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0049&quot;&gt;&lt;property id=&quot;20180&quot; value=&quot;1&quot;/&gt;&lt;property id=&quot;20181&quot; value=&quot;2&quot;/&gt;&lt;property id=&quot;20182&quot; value=&quot;0&quot;/&gt;&lt;property id=&quot;20183&quot; value=&quot;1&quot;/&gt;&lt;/object&gt;&lt;/object&gt;&lt;object type=&quot;4&quot; unique_id=&quot;10048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29F8819-E89D-40DA-AFC8-DB5FDB8E4BB1}&quot;/&gt;&lt;isInvalidForFieldText val=&quot;1&quot;/&gt;&lt;Image&gt;&lt;filename val=&quot;C:\Users\maryr\AppData\Local\Temp\PR\data\asimages\{329F8819-E89D-40DA-AFC8-DB5FDB8E4BB1}_1.png&quot;/&gt;&lt;left val=&quot;31&quot;/&gt;&lt;top val=&quot;107&quot;/&gt;&lt;width val=&quot;672&quot;/&gt;&lt;height val=&quot;151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D6368B6-2429-46AA-A573-AC254862CE2F}&quot;/&gt;&lt;isInvalidForFieldText val=&quot;1&quot;/&gt;&lt;Image&gt;&lt;filename val=&quot;C:\Users\maryr\AppData\Local\Temp\PR\data\asimages\{1D6368B6-2429-46AA-A573-AC254862CE2F}_3.png&quot;/&gt;&lt;left val=&quot;41&quot;/&gt;&lt;top val=&quot;98&quot;/&gt;&lt;width val=&quot;667&quot;/&gt;&lt;height val=&quot;160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56B981F-6823-4968-B63A-61AC23EE95D9}&quot;/&gt;&lt;isInvalidForFieldText val=&quot;0&quot;/&gt;&lt;Image&gt;&lt;filename val=&quot;C:\Users\maryr\AppData\Local\Temp\PR\data\asimages\{456B981F-6823-4968-B63A-61AC23EE95D9}_6.png&quot;/&gt;&lt;left val=&quot;509&quot;/&gt;&lt;top val=&quot;314&quot;/&gt;&lt;width val=&quot;186&quot;/&gt;&lt;height val=&quot;211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089478C-D0DE-45A9-A5F9-961E1D0A683F}&quot;/&gt;&lt;isInvalidForFieldText val=&quot;1&quot;/&gt;&lt;Image&gt;&lt;filename val=&quot;C:\Users\maryr\AppData\Local\Temp\PR\data\asimages\{5089478C-D0DE-45A9-A5F9-961E1D0A683F}_7.png&quot;/&gt;&lt;left val=&quot;41&quot;/&gt;&lt;top val=&quot;107&quot;/&gt;&lt;width val=&quot;655&quot;/&gt;&lt;height val=&quot;151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781093B-2BA5-409D-8CEF-C6936D1D40E9}&quot;/&gt;&lt;isInvalidForFieldText val=&quot;0&quot;/&gt;&lt;Image&gt;&lt;filename val=&quot;C:\Users\maryr\AppData\Local\Temp\PR\data\asimages\{3781093B-2BA5-409D-8CEF-C6936D1D40E9}_8.png&quot;/&gt;&lt;left val=&quot;324&quot;/&gt;&lt;top val=&quot;326&quot;/&gt;&lt;width val=&quot;385&quot;/&gt;&lt;height val=&quot;372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8F07409-249A-4866-BA61-9ADB3F8A9DC3}&quot;/&gt;&lt;isInvalidForFieldText val=&quot;1&quot;/&gt;&lt;Image&gt;&lt;filename val=&quot;C:\Users\maryr\AppData\Local\Temp\PR\data\asimages\{B8F07409-249A-4866-BA61-9ADB3F8A9DC3}_9.png&quot;/&gt;&lt;left val=&quot;41&quot;/&gt;&lt;top val=&quot;107&quot;/&gt;&lt;width val=&quot;655&quot;/&gt;&lt;height val=&quot;151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18E0973-21CE-45B8-8639-7A289A79B811}&quot;/&gt;&lt;isInvalidForFieldText val=&quot;1&quot;/&gt;&lt;Image&gt;&lt;filename val=&quot;C:\Users\maryr\AppData\Local\Temp\PR\data\asimages\{B18E0973-21CE-45B8-8639-7A289A79B811}_17.png&quot;/&gt;&lt;left val=&quot;41&quot;/&gt;&lt;top val=&quot;107&quot;/&gt;&lt;width val=&quot;655&quot;/&gt;&lt;height val=&quot;151&quot;/&gt;&lt;hasText val=&quot;1&quot;/&gt;&lt;/Image&gt;&lt;/ThreeDShapeInfo&gt;"/>
</p:tagLst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Theme2">
  <a:themeElements>
    <a:clrScheme name="Custom 7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47AB7"/>
      </a:accent1>
      <a:accent2>
        <a:srgbClr val="C0504D"/>
      </a:accent2>
      <a:accent3>
        <a:srgbClr val="6EAC3E"/>
      </a:accent3>
      <a:accent4>
        <a:srgbClr val="8064A2"/>
      </a:accent4>
      <a:accent5>
        <a:srgbClr val="FFC000"/>
      </a:accent5>
      <a:accent6>
        <a:srgbClr val="E47B1D"/>
      </a:accent6>
      <a:hlink>
        <a:srgbClr val="FFC000"/>
      </a:hlink>
      <a:folHlink>
        <a:srgbClr val="DAA600"/>
      </a:folHlink>
    </a:clrScheme>
    <a:fontScheme name="Segoe Light">
      <a:majorFont>
        <a:latin typeface="Segoe Light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1_Red Internet Explorer 8">
  <a:themeElements>
    <a:clrScheme name="Custom 7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47AB7"/>
      </a:accent1>
      <a:accent2>
        <a:srgbClr val="C0504D"/>
      </a:accent2>
      <a:accent3>
        <a:srgbClr val="6EAC3E"/>
      </a:accent3>
      <a:accent4>
        <a:srgbClr val="8064A2"/>
      </a:accent4>
      <a:accent5>
        <a:srgbClr val="FFC000"/>
      </a:accent5>
      <a:accent6>
        <a:srgbClr val="E47B1D"/>
      </a:accent6>
      <a:hlink>
        <a:srgbClr val="FFC000"/>
      </a:hlink>
      <a:folHlink>
        <a:srgbClr val="DAA600"/>
      </a:folHlink>
    </a:clrScheme>
    <a:fontScheme name="Segoe Light">
      <a:majorFont>
        <a:latin typeface="Segoe Light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1_Green Internet Explorer 8">
  <a:themeElements>
    <a:clrScheme name="Custom 7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47AB7"/>
      </a:accent1>
      <a:accent2>
        <a:srgbClr val="C0504D"/>
      </a:accent2>
      <a:accent3>
        <a:srgbClr val="6EAC3E"/>
      </a:accent3>
      <a:accent4>
        <a:srgbClr val="8064A2"/>
      </a:accent4>
      <a:accent5>
        <a:srgbClr val="FFC000"/>
      </a:accent5>
      <a:accent6>
        <a:srgbClr val="E47B1D"/>
      </a:accent6>
      <a:hlink>
        <a:srgbClr val="FFC000"/>
      </a:hlink>
      <a:folHlink>
        <a:srgbClr val="DAA600"/>
      </a:folHlink>
    </a:clrScheme>
    <a:fontScheme name="Segoe Light">
      <a:majorFont>
        <a:latin typeface="Segoe Light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1_Charcoal Internet Explorer 8">
  <a:themeElements>
    <a:clrScheme name="Custom 7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47AB7"/>
      </a:accent1>
      <a:accent2>
        <a:srgbClr val="C0504D"/>
      </a:accent2>
      <a:accent3>
        <a:srgbClr val="6EAC3E"/>
      </a:accent3>
      <a:accent4>
        <a:srgbClr val="8064A2"/>
      </a:accent4>
      <a:accent5>
        <a:srgbClr val="FFC000"/>
      </a:accent5>
      <a:accent6>
        <a:srgbClr val="E47B1D"/>
      </a:accent6>
      <a:hlink>
        <a:srgbClr val="FFC000"/>
      </a:hlink>
      <a:folHlink>
        <a:srgbClr val="DAA600"/>
      </a:folHlink>
    </a:clrScheme>
    <a:fontScheme name="Segoe Light">
      <a:majorFont>
        <a:latin typeface="Segoe Light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_White Internet Explorer 8">
  <a:themeElements>
    <a:clrScheme name="Custom 7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47AB7"/>
      </a:accent1>
      <a:accent2>
        <a:srgbClr val="C0504D"/>
      </a:accent2>
      <a:accent3>
        <a:srgbClr val="6EAC3E"/>
      </a:accent3>
      <a:accent4>
        <a:srgbClr val="8064A2"/>
      </a:accent4>
      <a:accent5>
        <a:srgbClr val="FFC000"/>
      </a:accent5>
      <a:accent6>
        <a:srgbClr val="E47B1D"/>
      </a:accent6>
      <a:hlink>
        <a:srgbClr val="247AB7"/>
      </a:hlink>
      <a:folHlink>
        <a:srgbClr val="1A5B89"/>
      </a:folHlink>
    </a:clrScheme>
    <a:fontScheme name="Segoe Light">
      <a:majorFont>
        <a:latin typeface="Segoe Light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2">
  <a:themeElements>
    <a:clrScheme name="Custom 7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47AB7"/>
      </a:accent1>
      <a:accent2>
        <a:srgbClr val="C0504D"/>
      </a:accent2>
      <a:accent3>
        <a:srgbClr val="6EAC3E"/>
      </a:accent3>
      <a:accent4>
        <a:srgbClr val="8064A2"/>
      </a:accent4>
      <a:accent5>
        <a:srgbClr val="FFC000"/>
      </a:accent5>
      <a:accent6>
        <a:srgbClr val="E47B1D"/>
      </a:accent6>
      <a:hlink>
        <a:srgbClr val="FFC000"/>
      </a:hlink>
      <a:folHlink>
        <a:srgbClr val="DAA600"/>
      </a:folHlink>
    </a:clrScheme>
    <a:fontScheme name="Segoe Light">
      <a:majorFont>
        <a:latin typeface="Segoe Light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Yellow Internet Explorer 8">
  <a:themeElements>
    <a:clrScheme name="Custom 7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47AB7"/>
      </a:accent1>
      <a:accent2>
        <a:srgbClr val="C0504D"/>
      </a:accent2>
      <a:accent3>
        <a:srgbClr val="6EAC3E"/>
      </a:accent3>
      <a:accent4>
        <a:srgbClr val="8064A2"/>
      </a:accent4>
      <a:accent5>
        <a:srgbClr val="FFC000"/>
      </a:accent5>
      <a:accent6>
        <a:srgbClr val="E47B1D"/>
      </a:accent6>
      <a:hlink>
        <a:srgbClr val="247AB7"/>
      </a:hlink>
      <a:folHlink>
        <a:srgbClr val="1F497D"/>
      </a:folHlink>
    </a:clrScheme>
    <a:fontScheme name="Segoe Light">
      <a:majorFont>
        <a:latin typeface="Segoe Light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Red Internet Explorer 8">
  <a:themeElements>
    <a:clrScheme name="Custom 7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47AB7"/>
      </a:accent1>
      <a:accent2>
        <a:srgbClr val="C0504D"/>
      </a:accent2>
      <a:accent3>
        <a:srgbClr val="6EAC3E"/>
      </a:accent3>
      <a:accent4>
        <a:srgbClr val="8064A2"/>
      </a:accent4>
      <a:accent5>
        <a:srgbClr val="FFC000"/>
      </a:accent5>
      <a:accent6>
        <a:srgbClr val="E47B1D"/>
      </a:accent6>
      <a:hlink>
        <a:srgbClr val="FFC000"/>
      </a:hlink>
      <a:folHlink>
        <a:srgbClr val="DAA600"/>
      </a:folHlink>
    </a:clrScheme>
    <a:fontScheme name="Segoe Light">
      <a:majorFont>
        <a:latin typeface="Segoe Light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Green Internet Explorer 8">
  <a:themeElements>
    <a:clrScheme name="Custom 7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47AB7"/>
      </a:accent1>
      <a:accent2>
        <a:srgbClr val="C0504D"/>
      </a:accent2>
      <a:accent3>
        <a:srgbClr val="6EAC3E"/>
      </a:accent3>
      <a:accent4>
        <a:srgbClr val="8064A2"/>
      </a:accent4>
      <a:accent5>
        <a:srgbClr val="FFC000"/>
      </a:accent5>
      <a:accent6>
        <a:srgbClr val="E47B1D"/>
      </a:accent6>
      <a:hlink>
        <a:srgbClr val="FFC000"/>
      </a:hlink>
      <a:folHlink>
        <a:srgbClr val="DAA600"/>
      </a:folHlink>
    </a:clrScheme>
    <a:fontScheme name="Segoe Light">
      <a:majorFont>
        <a:latin typeface="Segoe Light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Charcoal Internet Explorer 8">
  <a:themeElements>
    <a:clrScheme name="Custom 7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47AB7"/>
      </a:accent1>
      <a:accent2>
        <a:srgbClr val="C0504D"/>
      </a:accent2>
      <a:accent3>
        <a:srgbClr val="6EAC3E"/>
      </a:accent3>
      <a:accent4>
        <a:srgbClr val="8064A2"/>
      </a:accent4>
      <a:accent5>
        <a:srgbClr val="FFC000"/>
      </a:accent5>
      <a:accent6>
        <a:srgbClr val="E47B1D"/>
      </a:accent6>
      <a:hlink>
        <a:srgbClr val="FFC000"/>
      </a:hlink>
      <a:folHlink>
        <a:srgbClr val="DAA600"/>
      </a:folHlink>
    </a:clrScheme>
    <a:fontScheme name="Segoe Light">
      <a:majorFont>
        <a:latin typeface="Segoe Light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White Internet Explorer 8">
  <a:themeElements>
    <a:clrScheme name="Custom 7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47AB7"/>
      </a:accent1>
      <a:accent2>
        <a:srgbClr val="C0504D"/>
      </a:accent2>
      <a:accent3>
        <a:srgbClr val="6EAC3E"/>
      </a:accent3>
      <a:accent4>
        <a:srgbClr val="8064A2"/>
      </a:accent4>
      <a:accent5>
        <a:srgbClr val="FFC000"/>
      </a:accent5>
      <a:accent6>
        <a:srgbClr val="E47B1D"/>
      </a:accent6>
      <a:hlink>
        <a:srgbClr val="247AB7"/>
      </a:hlink>
      <a:folHlink>
        <a:srgbClr val="1A5B89"/>
      </a:folHlink>
    </a:clrScheme>
    <a:fontScheme name="Segoe Light">
      <a:majorFont>
        <a:latin typeface="Segoe Light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2_Theme2">
  <a:themeElements>
    <a:clrScheme name="Custom 7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47AB7"/>
      </a:accent1>
      <a:accent2>
        <a:srgbClr val="C0504D"/>
      </a:accent2>
      <a:accent3>
        <a:srgbClr val="6EAC3E"/>
      </a:accent3>
      <a:accent4>
        <a:srgbClr val="8064A2"/>
      </a:accent4>
      <a:accent5>
        <a:srgbClr val="FFC000"/>
      </a:accent5>
      <a:accent6>
        <a:srgbClr val="E47B1D"/>
      </a:accent6>
      <a:hlink>
        <a:srgbClr val="FFC000"/>
      </a:hlink>
      <a:folHlink>
        <a:srgbClr val="DAA600"/>
      </a:folHlink>
    </a:clrScheme>
    <a:fontScheme name="Segoe Light">
      <a:majorFont>
        <a:latin typeface="Segoe Light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1_Yellow Internet Explorer 8">
  <a:themeElements>
    <a:clrScheme name="Custom 7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47AB7"/>
      </a:accent1>
      <a:accent2>
        <a:srgbClr val="C0504D"/>
      </a:accent2>
      <a:accent3>
        <a:srgbClr val="6EAC3E"/>
      </a:accent3>
      <a:accent4>
        <a:srgbClr val="8064A2"/>
      </a:accent4>
      <a:accent5>
        <a:srgbClr val="FFC000"/>
      </a:accent5>
      <a:accent6>
        <a:srgbClr val="E47B1D"/>
      </a:accent6>
      <a:hlink>
        <a:srgbClr val="247AB7"/>
      </a:hlink>
      <a:folHlink>
        <a:srgbClr val="1F497D"/>
      </a:folHlink>
    </a:clrScheme>
    <a:fontScheme name="Segoe Light">
      <a:majorFont>
        <a:latin typeface="Segoe Light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</TotalTime>
  <Words>295</Words>
  <Application>Microsoft Office PowerPoint</Application>
  <PresentationFormat>On-screen Show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Theme2</vt:lpstr>
      <vt:lpstr>1_Theme2</vt:lpstr>
      <vt:lpstr>Yellow Internet Explorer 8</vt:lpstr>
      <vt:lpstr>Red Internet Explorer 8</vt:lpstr>
      <vt:lpstr>Green Internet Explorer 8</vt:lpstr>
      <vt:lpstr>Charcoal Internet Explorer 8</vt:lpstr>
      <vt:lpstr>White Internet Explorer 8</vt:lpstr>
      <vt:lpstr>2_Theme2</vt:lpstr>
      <vt:lpstr>1_Yellow Internet Explorer 8</vt:lpstr>
      <vt:lpstr>1_Red Internet Explorer 8</vt:lpstr>
      <vt:lpstr>1_Green Internet Explorer 8</vt:lpstr>
      <vt:lpstr>1_Charcoal Internet Explorer 8</vt:lpstr>
      <vt:lpstr>1_White Internet Explorer 8</vt:lpstr>
      <vt:lpstr>Flow</vt:lpstr>
      <vt:lpstr>Working together to create Web Performance Standards</vt:lpstr>
      <vt:lpstr>We’ll answer</vt:lpstr>
      <vt:lpstr>Measuring real-world performance</vt:lpstr>
      <vt:lpstr>Measuring performance today</vt:lpstr>
      <vt:lpstr>Web standards to measure performance</vt:lpstr>
      <vt:lpstr>Challenges with providing performance information</vt:lpstr>
      <vt:lpstr>Navigation Timing</vt:lpstr>
      <vt:lpstr>Navigation Timing</vt:lpstr>
      <vt:lpstr>What’s next?</vt:lpstr>
      <vt:lpstr>The Navigation Timing “gap”</vt:lpstr>
      <vt:lpstr>Resource Timing: filling in the gap</vt:lpstr>
      <vt:lpstr>After the load</vt:lpstr>
      <vt:lpstr>User Timing: timing interactive apps</vt:lpstr>
      <vt:lpstr>Measure painting: a stretch goal</vt:lpstr>
      <vt:lpstr>Spare the CPU</vt:lpstr>
      <vt:lpstr>Visibility, Yielding, Painting </vt:lpstr>
      <vt:lpstr>Q &amp; A</vt:lpstr>
      <vt:lpstr>Resources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Collaboration in the Web Performance Working Group</dc:title>
  <dc:creator>aquach</dc:creator>
  <cp:lastModifiedBy>maryr</cp:lastModifiedBy>
  <cp:revision>36</cp:revision>
  <dcterms:created xsi:type="dcterms:W3CDTF">2011-02-28T23:29:17Z</dcterms:created>
  <dcterms:modified xsi:type="dcterms:W3CDTF">2011-03-11T22:14:43Z</dcterms:modified>
</cp:coreProperties>
</file>